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1" r:id="rId6"/>
    <p:sldId id="268" r:id="rId7"/>
    <p:sldId id="263" r:id="rId8"/>
    <p:sldId id="267" r:id="rId9"/>
    <p:sldId id="264" r:id="rId10"/>
    <p:sldId id="265" r:id="rId11"/>
    <p:sldId id="280" r:id="rId12"/>
    <p:sldId id="281" r:id="rId13"/>
    <p:sldId id="272" r:id="rId14"/>
    <p:sldId id="273" r:id="rId15"/>
    <p:sldId id="274" r:id="rId1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C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70" autoAdjust="0"/>
  </p:normalViewPr>
  <p:slideViewPr>
    <p:cSldViewPr snapToGrid="0" showGuides="1">
      <p:cViewPr varScale="1">
        <p:scale>
          <a:sx n="64" d="100"/>
          <a:sy n="64" d="100"/>
        </p:scale>
        <p:origin x="900" y="7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78C29087-9B82-439E-8085-74ED3E41060F}" type="datetimeFigureOut">
              <a:rPr kumimoji="1" lang="ja-JP" altLang="en-US" smtClean="0"/>
              <a:t>2019/7/16</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D2C8D09C-22AF-464B-99C0-6F118DA6DCA9}" type="slidenum">
              <a:rPr kumimoji="1" lang="ja-JP" altLang="en-US" smtClean="0"/>
              <a:t>‹#›</a:t>
            </a:fld>
            <a:endParaRPr kumimoji="1" lang="ja-JP" altLang="en-US"/>
          </a:p>
        </p:txBody>
      </p:sp>
    </p:spTree>
    <p:extLst>
      <p:ext uri="{BB962C8B-B14F-4D97-AF65-F5344CB8AC3E}">
        <p14:creationId xmlns:p14="http://schemas.microsoft.com/office/powerpoint/2010/main" val="39350791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2C8D09C-22AF-464B-99C0-6F118DA6DCA9}" type="slidenum">
              <a:rPr kumimoji="1" lang="ja-JP" altLang="en-US" smtClean="0"/>
              <a:t>3</a:t>
            </a:fld>
            <a:endParaRPr kumimoji="1" lang="ja-JP" altLang="en-US"/>
          </a:p>
        </p:txBody>
      </p:sp>
    </p:spTree>
    <p:extLst>
      <p:ext uri="{BB962C8B-B14F-4D97-AF65-F5344CB8AC3E}">
        <p14:creationId xmlns:p14="http://schemas.microsoft.com/office/powerpoint/2010/main" val="2531111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2C8D09C-22AF-464B-99C0-6F118DA6DCA9}" type="slidenum">
              <a:rPr kumimoji="1" lang="ja-JP" altLang="en-US" smtClean="0"/>
              <a:t>8</a:t>
            </a:fld>
            <a:endParaRPr kumimoji="1" lang="ja-JP" altLang="en-US"/>
          </a:p>
        </p:txBody>
      </p:sp>
    </p:spTree>
    <p:extLst>
      <p:ext uri="{BB962C8B-B14F-4D97-AF65-F5344CB8AC3E}">
        <p14:creationId xmlns:p14="http://schemas.microsoft.com/office/powerpoint/2010/main" val="176713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2748388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2568862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287193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147008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150981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1445978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117242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23155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53269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20764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E71837-E891-4B62-8741-2783B69E3439}" type="datetimeFigureOut">
              <a:rPr kumimoji="1" lang="ja-JP" altLang="en-US" smtClean="0"/>
              <a:t>2019/7/16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627717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71837-E891-4B62-8741-2783B69E3439}" type="datetimeFigureOut">
              <a:rPr kumimoji="1" lang="ja-JP" altLang="en-US" smtClean="0"/>
              <a:t>2019/7/16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6E0CE-A21C-4D00-B548-C3B8C78A1B91}" type="slidenum">
              <a:rPr kumimoji="1" lang="ja-JP" altLang="en-US" smtClean="0"/>
              <a:t>‹#›</a:t>
            </a:fld>
            <a:endParaRPr kumimoji="1" lang="ja-JP" altLang="en-US"/>
          </a:p>
        </p:txBody>
      </p:sp>
    </p:spTree>
    <p:extLst>
      <p:ext uri="{BB962C8B-B14F-4D97-AF65-F5344CB8AC3E}">
        <p14:creationId xmlns:p14="http://schemas.microsoft.com/office/powerpoint/2010/main" val="355835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mailto:isencho@po.synapse.ne.j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418" y="277091"/>
            <a:ext cx="10820400" cy="5652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タイトル 1"/>
          <p:cNvSpPr>
            <a:spLocks noGrp="1"/>
          </p:cNvSpPr>
          <p:nvPr>
            <p:ph type="ctrTitle"/>
          </p:nvPr>
        </p:nvSpPr>
        <p:spPr>
          <a:xfrm>
            <a:off x="2421226" y="1975692"/>
            <a:ext cx="8371268" cy="3180957"/>
          </a:xfrm>
        </p:spPr>
        <p:txBody>
          <a:bodyPr>
            <a:prstTxWarp prst="textArchUp">
              <a:avLst>
                <a:gd name="adj" fmla="val 10800000"/>
              </a:avLst>
            </a:prstTxWarp>
            <a:normAutofit/>
          </a:bodyPr>
          <a:lstStyle/>
          <a:p>
            <a:r>
              <a:rPr kumimoji="1" lang="ja-JP" altLang="en-US" sz="5400" dirty="0">
                <a:solidFill>
                  <a:schemeClr val="bg1"/>
                </a:solidFill>
                <a:latin typeface="YOzFontXF90" panose="02000609000000000000" pitchFamily="1" charset="-128"/>
                <a:ea typeface="YOzFontXF90" panose="02000609000000000000" pitchFamily="1" charset="-128"/>
                <a:cs typeface="YOzFontXF90" panose="02000609000000000000" pitchFamily="1" charset="-128"/>
              </a:rPr>
              <a:t>南の島で海風に揺られながら・・・</a:t>
            </a:r>
            <a:br>
              <a:rPr kumimoji="1" lang="en-US" altLang="ja-JP" sz="5400" dirty="0">
                <a:solidFill>
                  <a:schemeClr val="bg1"/>
                </a:solidFill>
                <a:latin typeface="YOzFontXF90" panose="02000609000000000000" pitchFamily="1" charset="-128"/>
                <a:ea typeface="YOzFontXF90" panose="02000609000000000000" pitchFamily="1" charset="-128"/>
                <a:cs typeface="YOzFontXF90" panose="02000609000000000000" pitchFamily="1" charset="-128"/>
              </a:rPr>
            </a:br>
            <a:r>
              <a:rPr lang="ja-JP" altLang="en-US" sz="5400" dirty="0">
                <a:solidFill>
                  <a:schemeClr val="bg1"/>
                </a:solidFill>
                <a:latin typeface="YOzFontXF90" panose="02000609000000000000" pitchFamily="1" charset="-128"/>
                <a:ea typeface="YOzFontXF90" panose="02000609000000000000" pitchFamily="1" charset="-128"/>
                <a:cs typeface="YOzFontXF90" panose="02000609000000000000" pitchFamily="1" charset="-128"/>
              </a:rPr>
              <a:t>そんなオフィスはいかがですか？</a:t>
            </a:r>
            <a:endParaRPr kumimoji="1" lang="ja-JP" altLang="en-US" sz="5400" dirty="0">
              <a:solidFill>
                <a:schemeClr val="bg1"/>
              </a:solidFill>
              <a:latin typeface="YOzFontXF90" panose="02000609000000000000" pitchFamily="1" charset="-128"/>
              <a:ea typeface="YOzFontXF90" panose="02000609000000000000" pitchFamily="1" charset="-128"/>
              <a:cs typeface="YOzFontXF90" panose="02000609000000000000" pitchFamily="1" charset="-128"/>
            </a:endParaRPr>
          </a:p>
        </p:txBody>
      </p:sp>
      <p:sp>
        <p:nvSpPr>
          <p:cNvPr id="3" name="サブタイトル 2"/>
          <p:cNvSpPr>
            <a:spLocks noGrp="1"/>
          </p:cNvSpPr>
          <p:nvPr>
            <p:ph type="subTitle" idx="1"/>
          </p:nvPr>
        </p:nvSpPr>
        <p:spPr>
          <a:xfrm>
            <a:off x="1814749" y="5156649"/>
            <a:ext cx="9144000" cy="752387"/>
          </a:xfrm>
        </p:spPr>
        <p:txBody>
          <a:bodyPr>
            <a:normAutofit/>
          </a:bodyPr>
          <a:lstStyle/>
          <a:p>
            <a:r>
              <a:rPr kumimoji="1" lang="ja-JP" altLang="en-US" sz="2800" dirty="0">
                <a:solidFill>
                  <a:schemeClr val="bg1"/>
                </a:solidFill>
                <a:latin typeface="HG丸ｺﾞｼｯｸM-PRO" panose="020F0600000000000000" pitchFamily="50" charset="-128"/>
                <a:ea typeface="HG丸ｺﾞｼｯｸM-PRO" panose="020F0600000000000000" pitchFamily="50" charset="-128"/>
              </a:rPr>
              <a:t>長寿と子宝のまち　お試しサテライトオフィスのご案内</a:t>
            </a:r>
          </a:p>
        </p:txBody>
      </p:sp>
      <p:sp>
        <p:nvSpPr>
          <p:cNvPr id="6" name="テキスト ボックス 5"/>
          <p:cNvSpPr txBox="1"/>
          <p:nvPr/>
        </p:nvSpPr>
        <p:spPr>
          <a:xfrm>
            <a:off x="4844212" y="6036485"/>
            <a:ext cx="4932608" cy="646331"/>
          </a:xfrm>
          <a:prstGeom prst="rect">
            <a:avLst/>
          </a:prstGeom>
          <a:noFill/>
        </p:spPr>
        <p:txBody>
          <a:bodyPr wrap="square" rtlCol="0">
            <a:spAutoFit/>
          </a:bodyPr>
          <a:lstStyle/>
          <a:p>
            <a:r>
              <a:rPr kumimoji="1" lang="ja-JP" altLang="en-US" sz="3600" dirty="0">
                <a:latin typeface="HG丸ｺﾞｼｯｸM-PRO" panose="020F0600000000000000" pitchFamily="50" charset="-128"/>
                <a:ea typeface="HG丸ｺﾞｼｯｸM-PRO" panose="020F0600000000000000" pitchFamily="50" charset="-128"/>
              </a:rPr>
              <a:t>徳之島伊仙町</a:t>
            </a:r>
          </a:p>
        </p:txBody>
      </p:sp>
    </p:spTree>
    <p:extLst>
      <p:ext uri="{BB962C8B-B14F-4D97-AF65-F5344CB8AC3E}">
        <p14:creationId xmlns:p14="http://schemas.microsoft.com/office/powerpoint/2010/main" val="3292086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・休みの日は海のレジャーを満喫！</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tretch>
            <a:fillRect/>
          </a:stretch>
        </p:blipFill>
        <p:spPr>
          <a:xfrm>
            <a:off x="3542394" y="2337637"/>
            <a:ext cx="5055696" cy="3163051"/>
          </a:xfrm>
        </p:spPr>
      </p:pic>
      <p:pic>
        <p:nvPicPr>
          <p:cNvPr id="7" name="図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1000"/>
                    </a14:imgEffect>
                  </a14:imgLayer>
                </a14:imgProps>
              </a:ext>
              <a:ext uri="{28A0092B-C50C-407E-A947-70E740481C1C}">
                <a14:useLocalDpi xmlns:a14="http://schemas.microsoft.com/office/drawing/2010/main" val="0"/>
              </a:ext>
            </a:extLst>
          </a:blip>
          <a:stretch>
            <a:fillRect/>
          </a:stretch>
        </p:blipFill>
        <p:spPr>
          <a:xfrm>
            <a:off x="386366" y="1690688"/>
            <a:ext cx="3048000" cy="1524000"/>
          </a:xfrm>
          <a:prstGeom prst="rect">
            <a:avLst/>
          </a:prstGeom>
        </p:spPr>
      </p:pic>
      <p:pic>
        <p:nvPicPr>
          <p:cNvPr id="8" name="図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32000"/>
                    </a14:imgEffect>
                  </a14:imgLayer>
                </a14:imgProps>
              </a:ext>
              <a:ext uri="{28A0092B-C50C-407E-A947-70E740481C1C}">
                <a14:useLocalDpi xmlns:a14="http://schemas.microsoft.com/office/drawing/2010/main" val="0"/>
              </a:ext>
            </a:extLst>
          </a:blip>
          <a:stretch>
            <a:fillRect/>
          </a:stretch>
        </p:blipFill>
        <p:spPr>
          <a:xfrm>
            <a:off x="386366" y="3214688"/>
            <a:ext cx="3048000" cy="1524000"/>
          </a:xfrm>
          <a:prstGeom prst="rect">
            <a:avLst/>
          </a:prstGeom>
        </p:spPr>
      </p:pic>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18" y="3429000"/>
            <a:ext cx="3048000" cy="1524000"/>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06118" y="4953000"/>
            <a:ext cx="3048000" cy="1524000"/>
          </a:xfrm>
          <a:prstGeom prst="rect">
            <a:avLst/>
          </a:prstGeom>
        </p:spPr>
      </p:pic>
      <p:sp>
        <p:nvSpPr>
          <p:cNvPr id="11" name="テキスト ボックス 10"/>
          <p:cNvSpPr txBox="1"/>
          <p:nvPr/>
        </p:nvSpPr>
        <p:spPr>
          <a:xfrm>
            <a:off x="386366" y="4819437"/>
            <a:ext cx="3048000" cy="1938992"/>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徳之島の海は、ダイビングスポットとしても、評価が高い海ですよ。</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2" name="テキスト ボックス 11"/>
          <p:cNvSpPr txBox="1"/>
          <p:nvPr/>
        </p:nvSpPr>
        <p:spPr>
          <a:xfrm>
            <a:off x="8726912" y="1493826"/>
            <a:ext cx="3048000" cy="1938992"/>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冬になると、クジラが回遊してくるので、ホエールウオッチングが楽しめます。</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3563188" y="1763345"/>
            <a:ext cx="5142930" cy="830997"/>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◎瀬田海海浜公園</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3563188" y="5500688"/>
            <a:ext cx="5034902" cy="1200329"/>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町内の海水浴場、海水浴を楽しんだり、</a:t>
            </a:r>
            <a:r>
              <a:rPr kumimoji="1" lang="ja-JP" altLang="en-US" sz="2400" dirty="0" err="1">
                <a:latin typeface="HG丸ｺﾞｼｯｸM-PRO" panose="020F0600000000000000" pitchFamily="50" charset="-128"/>
                <a:ea typeface="HG丸ｺﾞｼｯｸM-PRO" panose="020F0600000000000000" pitchFamily="50" charset="-128"/>
              </a:rPr>
              <a:t>ぼ</a:t>
            </a:r>
            <a:r>
              <a:rPr kumimoji="1" lang="ja-JP" altLang="en-US" sz="2400" dirty="0">
                <a:latin typeface="HG丸ｺﾞｼｯｸM-PRO" panose="020F0600000000000000" pitchFamily="50" charset="-128"/>
                <a:ea typeface="HG丸ｺﾞｼｯｸM-PRO" panose="020F0600000000000000" pitchFamily="50" charset="-128"/>
              </a:rPr>
              <a:t>ーっと時間を過ごしたり。</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253447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92925" y="500790"/>
            <a:ext cx="8911687" cy="870582"/>
          </a:xfrm>
        </p:spPr>
        <p:txBody>
          <a:bodyPr>
            <a:normAutofit/>
          </a:bodyPr>
          <a:lstStyle/>
          <a:p>
            <a:r>
              <a:rPr kumimoji="1" lang="ja-JP" altLang="en-US" sz="4800" b="1" dirty="0"/>
              <a:t>長寿と子宝のまち伊仙町</a:t>
            </a:r>
          </a:p>
        </p:txBody>
      </p:sp>
      <p:sp>
        <p:nvSpPr>
          <p:cNvPr id="4" name="コンテンツ プレースホルダー 2"/>
          <p:cNvSpPr>
            <a:spLocks noGrp="1"/>
          </p:cNvSpPr>
          <p:nvPr>
            <p:ph idx="1"/>
          </p:nvPr>
        </p:nvSpPr>
        <p:spPr>
          <a:xfrm>
            <a:off x="1143000" y="1620983"/>
            <a:ext cx="10691445" cy="4938080"/>
          </a:xfrm>
        </p:spPr>
        <p:txBody>
          <a:bodyPr>
            <a:noAutofit/>
          </a:bodyPr>
          <a:lstStyle/>
          <a:p>
            <a:pPr marL="0" indent="0">
              <a:buNone/>
            </a:pPr>
            <a:r>
              <a:rPr kumimoji="1" lang="ja-JP" altLang="en-US" sz="3600" dirty="0"/>
              <a:t>・長寿世界一：</a:t>
            </a:r>
            <a:r>
              <a:rPr lang="en-US" altLang="ja-JP" sz="3600" dirty="0"/>
              <a:t> </a:t>
            </a:r>
            <a:r>
              <a:rPr kumimoji="1" lang="ja-JP" altLang="en-US" sz="3600" dirty="0"/>
              <a:t>泉　重千代翁（</a:t>
            </a:r>
            <a:r>
              <a:rPr kumimoji="1" lang="en-US" altLang="ja-JP" sz="3600" dirty="0"/>
              <a:t>120</a:t>
            </a:r>
            <a:r>
              <a:rPr kumimoji="1" lang="ja-JP" altLang="en-US" sz="3600" dirty="0"/>
              <a:t>歳）</a:t>
            </a:r>
            <a:endParaRPr kumimoji="1" lang="en-US" altLang="ja-JP" sz="3600" dirty="0"/>
          </a:p>
          <a:p>
            <a:pPr marL="0" indent="0">
              <a:buNone/>
            </a:pPr>
            <a:r>
              <a:rPr lang="ja-JP" altLang="en-US" sz="3600" dirty="0"/>
              <a:t>　　　　　　　 　本郷　かまと媼（</a:t>
            </a:r>
            <a:r>
              <a:rPr lang="en-US" altLang="ja-JP" sz="3600" dirty="0"/>
              <a:t>116</a:t>
            </a:r>
            <a:r>
              <a:rPr lang="ja-JP" altLang="en-US" sz="3600" dirty="0"/>
              <a:t>歳）</a:t>
            </a:r>
            <a:endParaRPr lang="en-US" altLang="ja-JP" sz="3600" dirty="0"/>
          </a:p>
          <a:p>
            <a:pPr marL="0" indent="0">
              <a:buNone/>
            </a:pPr>
            <a:endParaRPr lang="en-US" altLang="ja-JP" sz="3600" dirty="0"/>
          </a:p>
          <a:p>
            <a:pPr marL="0" indent="0">
              <a:buNone/>
            </a:pPr>
            <a:r>
              <a:rPr lang="ja-JP" altLang="en-US" sz="3600" dirty="0"/>
              <a:t>・合計特殊出生率：２．８１人（</a:t>
            </a:r>
            <a:r>
              <a:rPr lang="en-US" altLang="ja-JP" sz="3600" dirty="0"/>
              <a:t>2</a:t>
            </a:r>
            <a:r>
              <a:rPr lang="ja-JP" altLang="en-US" sz="3600" dirty="0"/>
              <a:t>期連続全国</a:t>
            </a:r>
            <a:r>
              <a:rPr lang="en-US" altLang="ja-JP" sz="3600" dirty="0"/>
              <a:t>No.</a:t>
            </a:r>
            <a:r>
              <a:rPr lang="ja-JP" altLang="en-US" sz="3600" dirty="0"/>
              <a:t>１）</a:t>
            </a:r>
            <a:endParaRPr lang="en-US" altLang="ja-JP" sz="3600" dirty="0"/>
          </a:p>
          <a:p>
            <a:pPr marL="0" indent="0">
              <a:buNone/>
            </a:pPr>
            <a:endParaRPr kumimoji="1" lang="en-US" altLang="ja-JP" sz="3600" dirty="0"/>
          </a:p>
          <a:p>
            <a:pPr marL="0" indent="0">
              <a:buNone/>
            </a:pPr>
            <a:r>
              <a:rPr lang="ja-JP" altLang="en-US" sz="3600" dirty="0"/>
              <a:t>・１００歳以上高齢者（百寿率）　２７．４人</a:t>
            </a:r>
            <a:endParaRPr lang="en-US" altLang="ja-JP" sz="3600" dirty="0"/>
          </a:p>
          <a:p>
            <a:pPr marL="0" indent="0" algn="r">
              <a:buNone/>
            </a:pPr>
            <a:r>
              <a:rPr lang="ja-JP" altLang="en-US" sz="3600" dirty="0"/>
              <a:t>（平成２８年７月４日現在）</a:t>
            </a:r>
            <a:endParaRPr lang="en-US" altLang="ja-JP" sz="3600" dirty="0"/>
          </a:p>
          <a:p>
            <a:pPr marL="0" indent="0">
              <a:buNone/>
            </a:pPr>
            <a:r>
              <a:rPr lang="ja-JP" altLang="en-US" sz="3600" dirty="0"/>
              <a:t>　　　　　　　　　　　　　　　</a:t>
            </a:r>
            <a:endParaRPr lang="en-US" altLang="ja-JP" sz="3600" dirty="0"/>
          </a:p>
        </p:txBody>
      </p:sp>
      <p:pic>
        <p:nvPicPr>
          <p:cNvPr id="5" name="Picture 3" descr="Z:\※共有データ\60周年日本復帰記念事業\60周年記念誌関係\第３号名誉町民　本郷　かまと２.jpg"/>
          <p:cNvPicPr>
            <a:picLocks noChangeAspect="1" noChangeArrowheads="1"/>
          </p:cNvPicPr>
          <p:nvPr/>
        </p:nvPicPr>
        <p:blipFill>
          <a:blip r:embed="rId2" cstate="print"/>
          <a:srcRect l="6914" r="26228" b="35300"/>
          <a:stretch>
            <a:fillRect/>
          </a:stretch>
        </p:blipFill>
        <p:spPr bwMode="auto">
          <a:xfrm>
            <a:off x="9779754" y="2328021"/>
            <a:ext cx="1051729" cy="1440160"/>
          </a:xfrm>
          <a:prstGeom prst="ellipse">
            <a:avLst/>
          </a:prstGeom>
          <a:ln>
            <a:noFill/>
          </a:ln>
          <a:effectLst>
            <a:softEdge rad="112500"/>
          </a:effectLst>
        </p:spPr>
      </p:pic>
      <p:pic>
        <p:nvPicPr>
          <p:cNvPr id="6" name="Picture 2" descr="Z:\※共有データ\13_内山\企画ファイル\泉重千代.jpg"/>
          <p:cNvPicPr>
            <a:picLocks noChangeAspect="1" noChangeArrowheads="1"/>
          </p:cNvPicPr>
          <p:nvPr/>
        </p:nvPicPr>
        <p:blipFill>
          <a:blip r:embed="rId3" cstate="print"/>
          <a:srcRect/>
          <a:stretch>
            <a:fillRect/>
          </a:stretch>
        </p:blipFill>
        <p:spPr bwMode="auto">
          <a:xfrm>
            <a:off x="10596957" y="1114468"/>
            <a:ext cx="1237488" cy="1709928"/>
          </a:xfrm>
          <a:prstGeom prst="ellipse">
            <a:avLst/>
          </a:prstGeom>
          <a:ln>
            <a:noFill/>
          </a:ln>
          <a:effectLst>
            <a:softEdge rad="112500"/>
          </a:effectLst>
        </p:spPr>
      </p:pic>
    </p:spTree>
    <p:extLst>
      <p:ext uri="{BB962C8B-B14F-4D97-AF65-F5344CB8AC3E}">
        <p14:creationId xmlns:p14="http://schemas.microsoft.com/office/powerpoint/2010/main" val="4017384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長寿と子宝のまちでサテライトオフィス事業</a:t>
            </a:r>
          </a:p>
        </p:txBody>
      </p:sp>
      <p:sp>
        <p:nvSpPr>
          <p:cNvPr id="3" name="コンテンツ プレースホルダー 2"/>
          <p:cNvSpPr>
            <a:spLocks noGrp="1"/>
          </p:cNvSpPr>
          <p:nvPr>
            <p:ph idx="1"/>
          </p:nvPr>
        </p:nvSpPr>
        <p:spPr/>
        <p:txBody>
          <a:bodyPr/>
          <a:lstStyle/>
          <a:p>
            <a:r>
              <a:rPr kumimoji="1" lang="ja-JP" altLang="en-US" dirty="0"/>
              <a:t>事業目的</a:t>
            </a:r>
            <a:endParaRPr kumimoji="1" lang="en-US" altLang="ja-JP" dirty="0"/>
          </a:p>
          <a:p>
            <a:pPr marL="0" indent="0">
              <a:buNone/>
            </a:pPr>
            <a:r>
              <a:rPr lang="ja-JP" altLang="en-US" dirty="0"/>
              <a:t>　本町では、総合戦略で「伊仙町における安定した雇用を創出する」や「伊仙町へのひとのながれをつくる」ということを基本目標に掲げている。首都圏のサテライトオフィス設置に前向きな企業にお試しオフィスワークを実践していただき、企業側のニーズを把握した上で、本格進出（オフィス開設、地元との新たなビジネス創出、健康経営の課題の克服、関係人口の構築等）に向けたアプローチを行っていく。</a:t>
            </a:r>
            <a:endParaRPr kumimoji="1" lang="ja-JP" altLang="en-US" dirty="0"/>
          </a:p>
        </p:txBody>
      </p:sp>
    </p:spTree>
    <p:extLst>
      <p:ext uri="{BB962C8B-B14F-4D97-AF65-F5344CB8AC3E}">
        <p14:creationId xmlns:p14="http://schemas.microsoft.com/office/powerpoint/2010/main" val="1616879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8876" y="0"/>
            <a:ext cx="11474245" cy="845489"/>
          </a:xfrm>
          <a:solidFill>
            <a:schemeClr val="accent1">
              <a:lumMod val="60000"/>
              <a:lumOff val="40000"/>
            </a:schemeClr>
          </a:solidFill>
        </p:spPr>
        <p:txBody>
          <a:bodyPr>
            <a:normAutofit/>
          </a:bodyPr>
          <a:lstStyle/>
          <a:p>
            <a:r>
              <a:rPr lang="ja-JP" altLang="en-US" sz="2800" dirty="0"/>
              <a:t>お試しサテライトオフィス申込み方法及び条件について①</a:t>
            </a:r>
            <a:endParaRPr kumimoji="1" lang="ja-JP" altLang="en-US" sz="2800" dirty="0"/>
          </a:p>
        </p:txBody>
      </p:sp>
      <p:sp>
        <p:nvSpPr>
          <p:cNvPr id="3" name="コンテンツ プレースホルダー 2"/>
          <p:cNvSpPr>
            <a:spLocks noGrp="1"/>
          </p:cNvSpPr>
          <p:nvPr>
            <p:ph idx="1"/>
          </p:nvPr>
        </p:nvSpPr>
        <p:spPr>
          <a:xfrm>
            <a:off x="358875" y="1080655"/>
            <a:ext cx="11474245" cy="5611091"/>
          </a:xfrm>
        </p:spPr>
        <p:txBody>
          <a:bodyPr>
            <a:normAutofit fontScale="32500" lnSpcReduction="20000"/>
          </a:bodyPr>
          <a:lstStyle/>
          <a:p>
            <a:pPr marL="0" indent="0">
              <a:lnSpc>
                <a:spcPct val="120000"/>
              </a:lnSpc>
              <a:buNone/>
            </a:pPr>
            <a:r>
              <a:rPr lang="ja-JP" altLang="en-US" sz="5500" b="1" dirty="0"/>
              <a:t>１　お試しサテライトオフィスお試し期間  ：  ８月１日（木）～１月３１日（金）</a:t>
            </a:r>
            <a:endParaRPr lang="en-US" altLang="ja-JP" sz="5500" b="1" dirty="0"/>
          </a:p>
          <a:p>
            <a:pPr marL="0" indent="0">
              <a:lnSpc>
                <a:spcPct val="150000"/>
              </a:lnSpc>
              <a:buNone/>
            </a:pPr>
            <a:r>
              <a:rPr lang="zh-TW" altLang="en-US" sz="5500" b="1" dirty="0">
                <a:latin typeface="ＭＳ Ｐゴシック" panose="020B0600070205080204" pitchFamily="50" charset="-128"/>
                <a:ea typeface="ＭＳ Ｐゴシック" panose="020B0600070205080204" pitchFamily="50" charset="-128"/>
              </a:rPr>
              <a:t>２　事  </a:t>
            </a:r>
            <a:r>
              <a:rPr lang="ja-JP" altLang="en-US" sz="5500" b="1" dirty="0">
                <a:latin typeface="ＭＳ Ｐゴシック" panose="020B0600070205080204" pitchFamily="50" charset="-128"/>
                <a:ea typeface="ＭＳ Ｐゴシック" panose="020B0600070205080204" pitchFamily="50" charset="-128"/>
              </a:rPr>
              <a:t>　　</a:t>
            </a:r>
            <a:r>
              <a:rPr lang="zh-TW" altLang="en-US" sz="5500" b="1" dirty="0">
                <a:latin typeface="ＭＳ Ｐゴシック" panose="020B0600070205080204" pitchFamily="50" charset="-128"/>
                <a:ea typeface="ＭＳ Ｐゴシック" panose="020B0600070205080204" pitchFamily="50" charset="-128"/>
              </a:rPr>
              <a:t>業</a:t>
            </a:r>
            <a:r>
              <a:rPr lang="ja-JP" altLang="en-US" sz="5500" b="1" dirty="0">
                <a:latin typeface="ＭＳ Ｐゴシック" panose="020B0600070205080204" pitchFamily="50" charset="-128"/>
                <a:ea typeface="ＭＳ Ｐゴシック" panose="020B0600070205080204" pitchFamily="50" charset="-128"/>
              </a:rPr>
              <a:t>　　  </a:t>
            </a:r>
            <a:r>
              <a:rPr lang="zh-TW" altLang="en-US" sz="5500" b="1" dirty="0">
                <a:latin typeface="ＭＳ Ｐゴシック" panose="020B0600070205080204" pitchFamily="50" charset="-128"/>
                <a:ea typeface="ＭＳ Ｐゴシック" panose="020B0600070205080204" pitchFamily="50" charset="-128"/>
              </a:rPr>
              <a:t>主</a:t>
            </a:r>
            <a:r>
              <a:rPr lang="ja-JP" altLang="en-US" sz="5500" b="1" dirty="0">
                <a:latin typeface="ＭＳ Ｐゴシック" panose="020B0600070205080204" pitchFamily="50" charset="-128"/>
                <a:ea typeface="ＭＳ Ｐゴシック" panose="020B0600070205080204" pitchFamily="50" charset="-128"/>
              </a:rPr>
              <a:t>　  　</a:t>
            </a:r>
            <a:r>
              <a:rPr lang="zh-TW" altLang="en-US" sz="5500" b="1" dirty="0">
                <a:latin typeface="ＭＳ Ｐゴシック" panose="020B0600070205080204" pitchFamily="50" charset="-128"/>
                <a:ea typeface="ＭＳ Ｐゴシック" panose="020B0600070205080204" pitchFamily="50" charset="-128"/>
              </a:rPr>
              <a:t>体</a:t>
            </a:r>
            <a:r>
              <a:rPr lang="ja-JP" altLang="en-US" sz="5500" b="1" dirty="0">
                <a:latin typeface="ＭＳ Ｐゴシック" panose="020B0600070205080204" pitchFamily="50" charset="-128"/>
                <a:ea typeface="ＭＳ Ｐゴシック" panose="020B0600070205080204" pitchFamily="50" charset="-128"/>
              </a:rPr>
              <a:t>　　　　　　　　 ： </a:t>
            </a:r>
            <a:r>
              <a:rPr lang="ja-JP" altLang="en-US" sz="5500" dirty="0"/>
              <a:t> </a:t>
            </a:r>
            <a:r>
              <a:rPr lang="zh-CN" altLang="en-US" sz="5500" b="1" dirty="0"/>
              <a:t>伊仙町</a:t>
            </a:r>
            <a:r>
              <a:rPr lang="ja-JP" altLang="en-US" sz="5500" b="1" dirty="0"/>
              <a:t>　（　</a:t>
            </a:r>
            <a:r>
              <a:rPr lang="zh-CN" altLang="en-US" sz="5500" b="1" dirty="0"/>
              <a:t>担当：未来創生課</a:t>
            </a:r>
            <a:r>
              <a:rPr lang="ja-JP" altLang="en-US" sz="5500" b="1" dirty="0"/>
              <a:t>　）</a:t>
            </a:r>
            <a:endParaRPr lang="en-US" altLang="zh-CN" sz="5500" b="1" dirty="0"/>
          </a:p>
          <a:p>
            <a:pPr marL="0" indent="0">
              <a:lnSpc>
                <a:spcPct val="150000"/>
              </a:lnSpc>
              <a:buNone/>
            </a:pPr>
            <a:r>
              <a:rPr lang="ja-JP" altLang="en-US" sz="5500" b="1" dirty="0"/>
              <a:t>３　お試しサテライトオフィスについて       ：  古里集落　伝泊</a:t>
            </a:r>
            <a:endParaRPr lang="en-US" altLang="ja-JP" sz="5500" b="1" dirty="0"/>
          </a:p>
          <a:p>
            <a:pPr marL="0" indent="0">
              <a:lnSpc>
                <a:spcPct val="150000"/>
              </a:lnSpc>
              <a:buNone/>
            </a:pPr>
            <a:r>
              <a:rPr lang="ja-JP" altLang="en-US" sz="5500" b="1" dirty="0"/>
              <a:t>４　募    集    対    象    団    体                  　 ：　１）伊仙町に興味があり、本格的に進出を検討して頂ける企業</a:t>
            </a:r>
            <a:endParaRPr lang="en-US" altLang="ja-JP" sz="5500" dirty="0"/>
          </a:p>
          <a:p>
            <a:pPr marL="0" indent="0">
              <a:lnSpc>
                <a:spcPct val="150000"/>
              </a:lnSpc>
              <a:buNone/>
            </a:pPr>
            <a:r>
              <a:rPr lang="ja-JP" altLang="en-US" sz="5500" dirty="0"/>
              <a:t>           　　　　　　　　　　　　                                  </a:t>
            </a:r>
            <a:r>
              <a:rPr lang="ja-JP" altLang="en-US" sz="5500" b="1" dirty="0"/>
              <a:t>２）テレワークに適した業態の企業や学術研究機関</a:t>
            </a:r>
            <a:endParaRPr lang="en-US" altLang="ja-JP" sz="5500" b="1" dirty="0"/>
          </a:p>
          <a:p>
            <a:pPr marL="0" indent="0">
              <a:lnSpc>
                <a:spcPct val="150000"/>
              </a:lnSpc>
              <a:buNone/>
            </a:pPr>
            <a:r>
              <a:rPr lang="en-US" altLang="ja-JP" sz="5500" b="1" dirty="0"/>
              <a:t>                                                                             </a:t>
            </a:r>
            <a:r>
              <a:rPr lang="ja-JP" altLang="en-US" sz="5500" b="1" dirty="0"/>
              <a:t>　３）公序良俗に反していない団体</a:t>
            </a:r>
            <a:endParaRPr lang="en-US" altLang="ja-JP" sz="5500" b="1" dirty="0"/>
          </a:p>
          <a:p>
            <a:pPr marL="0" indent="0">
              <a:lnSpc>
                <a:spcPct val="150000"/>
              </a:lnSpc>
              <a:buNone/>
            </a:pPr>
            <a:r>
              <a:rPr lang="ja-JP" altLang="en-US" sz="5500" b="1" dirty="0"/>
              <a:t>５　同 一 期 間 内 で の 引 受 </a:t>
            </a:r>
            <a:r>
              <a:rPr lang="ja-JP" altLang="en-US" sz="5500" b="1" dirty="0" err="1"/>
              <a:t>け</a:t>
            </a:r>
            <a:r>
              <a:rPr lang="ja-JP" altLang="en-US" sz="5500" b="1" dirty="0"/>
              <a:t>団体数　：  １団 体 </a:t>
            </a:r>
            <a:endParaRPr lang="en-US" altLang="ja-JP" sz="5500" b="1" dirty="0"/>
          </a:p>
          <a:p>
            <a:pPr marL="0" indent="0">
              <a:lnSpc>
                <a:spcPct val="150000"/>
              </a:lnSpc>
              <a:buNone/>
            </a:pPr>
            <a:r>
              <a:rPr lang="ja-JP" altLang="en-US" sz="5500" b="1" dirty="0"/>
              <a:t>６　１ 団 体 あ た り 引 受 け 可 能 期 間　： ３日～７日間　</a:t>
            </a:r>
            <a:r>
              <a:rPr lang="en-US" altLang="ja-JP" sz="5500" b="1" dirty="0"/>
              <a:t>※</a:t>
            </a:r>
            <a:r>
              <a:rPr lang="ja-JP" altLang="en-US" sz="5500" b="1" dirty="0"/>
              <a:t>左記より長短の希望については相談ください。</a:t>
            </a:r>
            <a:endParaRPr lang="en-US" altLang="ja-JP" sz="5500" b="1" dirty="0"/>
          </a:p>
          <a:p>
            <a:pPr marL="0" indent="0">
              <a:lnSpc>
                <a:spcPct val="150000"/>
              </a:lnSpc>
              <a:buNone/>
            </a:pPr>
            <a:r>
              <a:rPr lang="ja-JP" altLang="en-US" sz="5500" b="1" dirty="0"/>
              <a:t>７　１ 団 体 あ た り 引 受 け 可 能 人 数　：  １～２名程度　</a:t>
            </a:r>
            <a:r>
              <a:rPr lang="en-US" altLang="ja-JP" sz="5500" b="1" dirty="0"/>
              <a:t>※</a:t>
            </a:r>
            <a:r>
              <a:rPr lang="ja-JP" altLang="en-US" sz="5500" b="1" dirty="0"/>
              <a:t>左記以外の人数については相談ください。</a:t>
            </a:r>
            <a:endParaRPr lang="en-US" altLang="ja-JP" sz="5500" b="1" dirty="0"/>
          </a:p>
          <a:p>
            <a:pPr marL="0" indent="0">
              <a:lnSpc>
                <a:spcPct val="150000"/>
              </a:lnSpc>
              <a:buNone/>
            </a:pPr>
            <a:r>
              <a:rPr lang="ja-JP" altLang="en-US" sz="5500" b="1" dirty="0"/>
              <a:t>８　 申   込   み   受   付   に   つ   い   て      ：</a:t>
            </a:r>
            <a:r>
              <a:rPr lang="en-US" altLang="ja-JP" sz="5500" b="1" dirty="0">
                <a:latin typeface="+mn-ea"/>
              </a:rPr>
              <a:t>7</a:t>
            </a:r>
            <a:r>
              <a:rPr lang="ja-JP" altLang="en-US" sz="5500" b="1" dirty="0">
                <a:latin typeface="+mn-ea"/>
              </a:rPr>
              <a:t>月２２日</a:t>
            </a:r>
            <a:r>
              <a:rPr lang="en-US" altLang="ja-JP" sz="5500" b="1" dirty="0">
                <a:latin typeface="+mn-ea"/>
              </a:rPr>
              <a:t>(</a:t>
            </a:r>
            <a:r>
              <a:rPr lang="ja-JP" altLang="en-US" sz="5500" b="1" dirty="0">
                <a:latin typeface="+mn-ea"/>
              </a:rPr>
              <a:t>月</a:t>
            </a:r>
            <a:r>
              <a:rPr lang="en-US" altLang="ja-JP" sz="5500" b="1" dirty="0">
                <a:latin typeface="+mn-ea"/>
              </a:rPr>
              <a:t>)</a:t>
            </a:r>
            <a:r>
              <a:rPr lang="ja-JP" altLang="en-US" sz="5500" b="1" dirty="0">
                <a:latin typeface="+mn-ea"/>
              </a:rPr>
              <a:t>より受付開始。希望滞在日の２週間前までにご連絡ください。</a:t>
            </a:r>
            <a:endParaRPr lang="en-US" altLang="ja-JP" sz="5500" b="1" dirty="0">
              <a:latin typeface="+mn-ea"/>
            </a:endParaRPr>
          </a:p>
          <a:p>
            <a:pPr marL="0" indent="0">
              <a:lnSpc>
                <a:spcPct val="150000"/>
              </a:lnSpc>
              <a:buNone/>
            </a:pPr>
            <a:endParaRPr lang="en-US" altLang="ja-JP" sz="5500" b="1" dirty="0"/>
          </a:p>
          <a:p>
            <a:pPr marL="0" indent="0">
              <a:lnSpc>
                <a:spcPct val="150000"/>
              </a:lnSpc>
              <a:buNone/>
            </a:pPr>
            <a:endParaRPr lang="en-US" altLang="ja-JP" sz="2000" b="1" dirty="0"/>
          </a:p>
          <a:p>
            <a:pPr marL="0" indent="0">
              <a:lnSpc>
                <a:spcPct val="150000"/>
              </a:lnSpc>
              <a:buNone/>
            </a:pPr>
            <a:endParaRPr kumimoji="1" lang="ja-JP" altLang="en-US" sz="2000" b="1" dirty="0"/>
          </a:p>
        </p:txBody>
      </p:sp>
    </p:spTree>
    <p:extLst>
      <p:ext uri="{BB962C8B-B14F-4D97-AF65-F5344CB8AC3E}">
        <p14:creationId xmlns:p14="http://schemas.microsoft.com/office/powerpoint/2010/main" val="2191292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48803" y="0"/>
            <a:ext cx="11499760" cy="884124"/>
          </a:xfrm>
          <a:solidFill>
            <a:schemeClr val="accent1">
              <a:lumMod val="60000"/>
              <a:lumOff val="40000"/>
            </a:schemeClr>
          </a:solidFill>
        </p:spPr>
        <p:txBody>
          <a:bodyPr>
            <a:normAutofit/>
          </a:bodyPr>
          <a:lstStyle/>
          <a:p>
            <a:r>
              <a:rPr lang="ja-JP" altLang="en-US" sz="2800" dirty="0"/>
              <a:t>お試しサテライトオフィス申込み方法及び条件について②</a:t>
            </a:r>
            <a:endParaRPr kumimoji="1" lang="ja-JP" altLang="en-US" sz="2800" dirty="0"/>
          </a:p>
        </p:txBody>
      </p:sp>
      <p:sp>
        <p:nvSpPr>
          <p:cNvPr id="5" name="コンテンツ プレースホルダー 2"/>
          <p:cNvSpPr>
            <a:spLocks noGrp="1"/>
          </p:cNvSpPr>
          <p:nvPr>
            <p:ph idx="1"/>
          </p:nvPr>
        </p:nvSpPr>
        <p:spPr>
          <a:xfrm>
            <a:off x="348803" y="1066800"/>
            <a:ext cx="11499760" cy="2860624"/>
          </a:xfrm>
        </p:spPr>
        <p:txBody>
          <a:bodyPr>
            <a:normAutofit fontScale="25000" lnSpcReduction="20000"/>
          </a:bodyPr>
          <a:lstStyle/>
          <a:p>
            <a:pPr marL="0" indent="0">
              <a:lnSpc>
                <a:spcPct val="120000"/>
              </a:lnSpc>
              <a:buNone/>
            </a:pPr>
            <a:r>
              <a:rPr lang="ja-JP" altLang="en-US" sz="5600" b="1" dirty="0">
                <a:latin typeface="+mn-ea"/>
              </a:rPr>
              <a:t>　９</a:t>
            </a:r>
            <a:r>
              <a:rPr lang="ja-JP" altLang="en-US" sz="5600" b="1" dirty="0"/>
              <a:t>　  申　　し　　込　　み　　方　　法 　                ：  伊仙町役場</a:t>
            </a:r>
            <a:r>
              <a:rPr lang="en-US" altLang="ja-JP" sz="5600" b="1" dirty="0"/>
              <a:t>HP</a:t>
            </a:r>
            <a:r>
              <a:rPr lang="ja-JP" altLang="en-US" sz="5600" b="1" dirty="0"/>
              <a:t>　サテライトオフィス専用ページより申し込み用紙（エクセル）をダウンロードし、</a:t>
            </a:r>
            <a:endParaRPr lang="en-US" altLang="ja-JP" sz="5600" b="1" dirty="0"/>
          </a:p>
          <a:p>
            <a:pPr marL="0" indent="0">
              <a:lnSpc>
                <a:spcPct val="120000"/>
              </a:lnSpc>
              <a:buNone/>
            </a:pPr>
            <a:r>
              <a:rPr lang="en-US" altLang="ja-JP" sz="5600" b="1" dirty="0"/>
              <a:t>                                                                                        </a:t>
            </a:r>
            <a:r>
              <a:rPr lang="ja-JP" altLang="en-US" sz="5600" b="1" dirty="0"/>
              <a:t> 必要事項を入力の上、メールにてお申し込みください。　</a:t>
            </a:r>
            <a:endParaRPr lang="en-US" altLang="ja-JP" sz="5600" b="1" dirty="0"/>
          </a:p>
          <a:p>
            <a:pPr marL="0" indent="0">
              <a:lnSpc>
                <a:spcPct val="120000"/>
              </a:lnSpc>
              <a:buNone/>
            </a:pPr>
            <a:r>
              <a:rPr lang="en-US" altLang="ja-JP" sz="5600" b="1" dirty="0"/>
              <a:t>                                                                                         </a:t>
            </a:r>
            <a:r>
              <a:rPr lang="ja-JP" altLang="en-US" sz="5600" b="1" dirty="0"/>
              <a:t>＊メールタイトルは必ず</a:t>
            </a:r>
            <a:r>
              <a:rPr lang="en-US" altLang="ja-JP" sz="5600" b="1" dirty="0"/>
              <a:t>『</a:t>
            </a:r>
            <a:r>
              <a:rPr lang="ja-JP" altLang="en-US" sz="5600" b="1" dirty="0"/>
              <a:t>お試しサテライトオフィス希望</a:t>
            </a:r>
            <a:r>
              <a:rPr lang="en-US" altLang="ja-JP" sz="5600" b="1" dirty="0"/>
              <a:t>』</a:t>
            </a:r>
            <a:r>
              <a:rPr lang="ja-JP" altLang="en-US" sz="5600" b="1" dirty="0"/>
              <a:t>とご記載ください。</a:t>
            </a:r>
            <a:endParaRPr lang="en-US" altLang="ja-JP" sz="5600" b="1" dirty="0"/>
          </a:p>
          <a:p>
            <a:pPr marL="0" indent="0">
              <a:lnSpc>
                <a:spcPct val="120000"/>
              </a:lnSpc>
              <a:buNone/>
            </a:pPr>
            <a:r>
              <a:rPr lang="ja-JP" altLang="en-US" sz="5600" b="1" dirty="0">
                <a:latin typeface="ＭＳ Ｐゴシック" panose="020B0600070205080204" pitchFamily="50" charset="-128"/>
                <a:ea typeface="ＭＳ Ｐゴシック" panose="020B0600070205080204" pitchFamily="50" charset="-128"/>
              </a:rPr>
              <a:t>１０</a:t>
            </a:r>
            <a:r>
              <a:rPr lang="zh-TW" altLang="en-US" sz="5600" b="1" dirty="0">
                <a:latin typeface="ＭＳ Ｐゴシック" panose="020B0600070205080204" pitchFamily="50" charset="-128"/>
                <a:ea typeface="ＭＳ Ｐゴシック" panose="020B0600070205080204" pitchFamily="50" charset="-128"/>
              </a:rPr>
              <a:t>　</a:t>
            </a:r>
            <a:r>
              <a:rPr lang="ja-JP" altLang="en-US" sz="5600" b="1" dirty="0">
                <a:latin typeface="ＭＳ Ｐゴシック" panose="020B0600070205080204" pitchFamily="50" charset="-128"/>
                <a:ea typeface="ＭＳ Ｐゴシック" panose="020B0600070205080204" pitchFamily="50" charset="-128"/>
              </a:rPr>
              <a:t>申　　　　込　　　　先                            ： </a:t>
            </a:r>
            <a:r>
              <a:rPr lang="ja-JP" altLang="en-US" sz="5600" dirty="0"/>
              <a:t> </a:t>
            </a:r>
            <a:r>
              <a:rPr lang="zh-CN" altLang="en-US" sz="5600" b="1" dirty="0"/>
              <a:t>伊仙町</a:t>
            </a:r>
            <a:r>
              <a:rPr lang="ja-JP" altLang="en-US" sz="5600" b="1" dirty="0"/>
              <a:t>　</a:t>
            </a:r>
            <a:r>
              <a:rPr lang="en-US" altLang="ja-JP" sz="5600" b="1" dirty="0"/>
              <a:t>mail   </a:t>
            </a:r>
            <a:r>
              <a:rPr lang="en-US" altLang="ja-JP" sz="5600" b="1" dirty="0">
                <a:hlinkClick r:id="rId2"/>
              </a:rPr>
              <a:t>isencho@po.synapse.ne.jp</a:t>
            </a:r>
            <a:r>
              <a:rPr lang="en-US" altLang="ja-JP" sz="5600" b="1" dirty="0"/>
              <a:t> </a:t>
            </a:r>
            <a:r>
              <a:rPr lang="ja-JP" altLang="en-US" sz="5600" b="1" dirty="0"/>
              <a:t>（　サテライトオフィス</a:t>
            </a:r>
            <a:r>
              <a:rPr lang="zh-CN" altLang="en-US" sz="5600" b="1" dirty="0"/>
              <a:t>担</a:t>
            </a:r>
            <a:r>
              <a:rPr lang="ja-JP" altLang="en-US" sz="5600" b="1" dirty="0"/>
              <a:t>当　上木・松岡　）</a:t>
            </a:r>
            <a:endParaRPr lang="en-US" altLang="zh-CN" sz="5600" b="1" dirty="0"/>
          </a:p>
          <a:p>
            <a:pPr marL="0" indent="0">
              <a:lnSpc>
                <a:spcPct val="150000"/>
              </a:lnSpc>
              <a:buNone/>
            </a:pPr>
            <a:r>
              <a:rPr lang="ja-JP" altLang="en-US" sz="5600" b="1" dirty="0"/>
              <a:t>　  　  </a:t>
            </a:r>
            <a:endParaRPr lang="en-US" altLang="ja-JP" sz="5600" b="1" dirty="0"/>
          </a:p>
          <a:p>
            <a:pPr marL="0" indent="0">
              <a:lnSpc>
                <a:spcPct val="150000"/>
              </a:lnSpc>
              <a:buNone/>
            </a:pPr>
            <a:r>
              <a:rPr lang="ja-JP" altLang="en-US" sz="2200" b="1" dirty="0"/>
              <a:t>　　　　　　　　　　　　　　　　　　　　　　</a:t>
            </a:r>
            <a:endParaRPr lang="en-US" altLang="ja-JP" sz="2200" b="1" dirty="0"/>
          </a:p>
          <a:p>
            <a:pPr marL="0" indent="0">
              <a:lnSpc>
                <a:spcPct val="150000"/>
              </a:lnSpc>
              <a:buNone/>
            </a:pPr>
            <a:endParaRPr lang="en-US" altLang="ja-JP" sz="2000" b="1" dirty="0"/>
          </a:p>
          <a:p>
            <a:pPr marL="0" indent="0">
              <a:lnSpc>
                <a:spcPct val="150000"/>
              </a:lnSpc>
              <a:buNone/>
            </a:pPr>
            <a:endParaRPr kumimoji="1" lang="ja-JP" altLang="en-US" sz="2000" b="1" dirty="0"/>
          </a:p>
        </p:txBody>
      </p:sp>
    </p:spTree>
    <p:extLst>
      <p:ext uri="{BB962C8B-B14F-4D97-AF65-F5344CB8AC3E}">
        <p14:creationId xmlns:p14="http://schemas.microsoft.com/office/powerpoint/2010/main" val="3366480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47729" y="0"/>
            <a:ext cx="11505125" cy="614913"/>
          </a:xfrm>
          <a:solidFill>
            <a:schemeClr val="accent1">
              <a:lumMod val="60000"/>
              <a:lumOff val="40000"/>
            </a:schemeClr>
          </a:solidFill>
        </p:spPr>
        <p:txBody>
          <a:bodyPr>
            <a:normAutofit/>
          </a:bodyPr>
          <a:lstStyle/>
          <a:p>
            <a:r>
              <a:rPr lang="ja-JP" altLang="en-US" sz="2800" dirty="0"/>
              <a:t>お試しオフィスを実施する企業に対する補助及び支援</a:t>
            </a:r>
            <a:endParaRPr kumimoji="1" lang="ja-JP" altLang="en-US" sz="2800" dirty="0"/>
          </a:p>
        </p:txBody>
      </p:sp>
      <p:sp>
        <p:nvSpPr>
          <p:cNvPr id="3" name="コンテンツ プレースホルダー 2"/>
          <p:cNvSpPr>
            <a:spLocks noGrp="1"/>
          </p:cNvSpPr>
          <p:nvPr>
            <p:ph idx="1"/>
          </p:nvPr>
        </p:nvSpPr>
        <p:spPr>
          <a:xfrm>
            <a:off x="347728" y="614913"/>
            <a:ext cx="11505125" cy="6243088"/>
          </a:xfrm>
        </p:spPr>
        <p:txBody>
          <a:bodyPr>
            <a:normAutofit/>
          </a:bodyPr>
          <a:lstStyle/>
          <a:p>
            <a:pPr marL="0" indent="0">
              <a:buNone/>
            </a:pPr>
            <a:endParaRPr kumimoji="1" lang="en-US" altLang="ja-JP" sz="1600" dirty="0"/>
          </a:p>
          <a:p>
            <a:pPr marL="0" indent="0">
              <a:buNone/>
            </a:pPr>
            <a:r>
              <a:rPr lang="en-US" altLang="ja-JP" sz="1600" b="1" dirty="0"/>
              <a:t>1</a:t>
            </a:r>
            <a:r>
              <a:rPr kumimoji="1" lang="ja-JP" altLang="en-US" sz="1600" b="1" dirty="0"/>
              <a:t>）　お試しサテライトオフィスを希望する場合</a:t>
            </a:r>
            <a:endParaRPr kumimoji="1" lang="en-US" altLang="ja-JP" sz="1600" b="1" dirty="0"/>
          </a:p>
          <a:p>
            <a:pPr marL="0" indent="0">
              <a:buNone/>
            </a:pPr>
            <a:r>
              <a:rPr lang="ja-JP" altLang="en-US" sz="1600" dirty="0"/>
              <a:t>　　　　①　伊仙町～東京（羽田</a:t>
            </a:r>
            <a:r>
              <a:rPr lang="en-US" altLang="ja-JP" sz="1600" dirty="0"/>
              <a:t>)</a:t>
            </a:r>
            <a:r>
              <a:rPr lang="ja-JP" altLang="en-US" sz="1600" dirty="0" err="1"/>
              <a:t>まで</a:t>
            </a:r>
            <a:r>
              <a:rPr lang="ja-JP" altLang="en-US" sz="1600" dirty="0"/>
              <a:t>かかる旅費を本事業により全額補助いたします。</a:t>
            </a:r>
            <a:endParaRPr lang="en-US" altLang="ja-JP" sz="1600" dirty="0"/>
          </a:p>
          <a:p>
            <a:pPr marL="0" indent="0">
              <a:buNone/>
            </a:pPr>
            <a:r>
              <a:rPr kumimoji="1" lang="ja-JP" altLang="en-US" sz="1600" dirty="0"/>
              <a:t>　　　　②　徳之島空港まで往復送迎いたします。</a:t>
            </a:r>
            <a:endParaRPr kumimoji="1" lang="en-US" altLang="ja-JP" sz="1600" dirty="0"/>
          </a:p>
          <a:p>
            <a:pPr marL="0" indent="0">
              <a:buNone/>
            </a:pPr>
            <a:r>
              <a:rPr lang="ja-JP" altLang="en-US" sz="1600" dirty="0"/>
              <a:t>　　　　③　住居及び生活用具一式は、本事業により無償貸与いたします。</a:t>
            </a:r>
            <a:endParaRPr lang="en-US" altLang="ja-JP" sz="1600" dirty="0"/>
          </a:p>
          <a:p>
            <a:pPr marL="0" indent="0">
              <a:buNone/>
            </a:pPr>
            <a:r>
              <a:rPr kumimoji="1" lang="ja-JP" altLang="en-US" sz="1600" dirty="0"/>
              <a:t>　　　　</a:t>
            </a:r>
            <a:r>
              <a:rPr lang="ja-JP" altLang="en-US" sz="1600" dirty="0"/>
              <a:t>④</a:t>
            </a:r>
            <a:r>
              <a:rPr kumimoji="1" lang="ja-JP" altLang="en-US" sz="1600" dirty="0"/>
              <a:t>　</a:t>
            </a:r>
            <a:r>
              <a:rPr lang="ja-JP" altLang="en-US" sz="1600" dirty="0"/>
              <a:t>食費は自己負担となります。</a:t>
            </a:r>
            <a:endParaRPr lang="en-US" altLang="ja-JP" sz="1600" dirty="0"/>
          </a:p>
          <a:p>
            <a:pPr marL="0" indent="0">
              <a:buNone/>
            </a:pPr>
            <a:r>
              <a:rPr lang="ja-JP" altLang="en-US" sz="1600" dirty="0"/>
              <a:t>　　　　</a:t>
            </a:r>
            <a:r>
              <a:rPr lang="en-US" altLang="ja-JP" sz="1600" dirty="0">
                <a:solidFill>
                  <a:srgbClr val="FF0000"/>
                </a:solidFill>
              </a:rPr>
              <a:t>※</a:t>
            </a:r>
            <a:r>
              <a:rPr lang="ja-JP" altLang="en-US" sz="1600" dirty="0">
                <a:solidFill>
                  <a:srgbClr val="FF0000"/>
                </a:solidFill>
              </a:rPr>
              <a:t>航空チケットはこちらで手配いたしますので、事前にご相談ください</a:t>
            </a:r>
            <a:endParaRPr lang="en-US" altLang="ja-JP" sz="1600" dirty="0">
              <a:solidFill>
                <a:srgbClr val="FF0000"/>
              </a:solidFill>
            </a:endParaRPr>
          </a:p>
          <a:p>
            <a:pPr marL="0" indent="0">
              <a:buNone/>
            </a:pPr>
            <a:endParaRPr lang="en-US" altLang="ja-JP" sz="1600" dirty="0"/>
          </a:p>
          <a:p>
            <a:pPr marL="0" indent="0">
              <a:buNone/>
            </a:pPr>
            <a:r>
              <a:rPr lang="ja-JP" altLang="en-US" sz="1600" b="1" dirty="0"/>
              <a:t>　　　</a:t>
            </a:r>
            <a:r>
              <a:rPr kumimoji="1" lang="ja-JP" altLang="en-US" sz="1600" b="1" dirty="0"/>
              <a:t>町滞在時の専用車について</a:t>
            </a:r>
            <a:endParaRPr kumimoji="1" lang="en-US" altLang="ja-JP" sz="1600" dirty="0"/>
          </a:p>
          <a:p>
            <a:pPr marL="0" indent="0">
              <a:buNone/>
            </a:pPr>
            <a:r>
              <a:rPr lang="ja-JP" altLang="en-US" sz="1600" dirty="0"/>
              <a:t>　　　　①　町滞在時の専用車を本事業で無償貸与いたします。</a:t>
            </a:r>
            <a:endParaRPr lang="en-US" altLang="ja-JP" sz="1600" dirty="0"/>
          </a:p>
          <a:p>
            <a:pPr marL="0" indent="0">
              <a:buNone/>
            </a:pPr>
            <a:r>
              <a:rPr kumimoji="1" lang="ja-JP" altLang="en-US" sz="1600" dirty="0"/>
              <a:t>　　　　②　町内のガソリンスタンドを利用していただければ、ガソリン代を町で全額負担いたします。</a:t>
            </a:r>
            <a:endParaRPr kumimoji="1" lang="en-US" altLang="ja-JP" sz="1600" dirty="0"/>
          </a:p>
          <a:p>
            <a:pPr marL="0" indent="0">
              <a:buNone/>
            </a:pPr>
            <a:r>
              <a:rPr lang="ja-JP" altLang="en-US" sz="1600" dirty="0"/>
              <a:t>　　　　③　事故発生時の免責条項があるのでご注意ください。</a:t>
            </a:r>
            <a:endParaRPr kumimoji="1" lang="ja-JP" altLang="en-US" sz="1600" dirty="0"/>
          </a:p>
        </p:txBody>
      </p:sp>
    </p:spTree>
    <p:extLst>
      <p:ext uri="{BB962C8B-B14F-4D97-AF65-F5344CB8AC3E}">
        <p14:creationId xmlns:p14="http://schemas.microsoft.com/office/powerpoint/2010/main" val="2680735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雲 7"/>
          <p:cNvSpPr/>
          <p:nvPr/>
        </p:nvSpPr>
        <p:spPr>
          <a:xfrm>
            <a:off x="4135273" y="4771028"/>
            <a:ext cx="7820166" cy="20307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徳之島ってどこにあるの？</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0877" y="2149076"/>
            <a:ext cx="6100551" cy="4002132"/>
          </a:xfrm>
        </p:spPr>
      </p:pic>
      <p:sp>
        <p:nvSpPr>
          <p:cNvPr id="5" name="テキスト ボックス 4"/>
          <p:cNvSpPr txBox="1"/>
          <p:nvPr/>
        </p:nvSpPr>
        <p:spPr>
          <a:xfrm>
            <a:off x="7315200" y="1297322"/>
            <a:ext cx="5540991" cy="3831818"/>
          </a:xfrm>
          <a:prstGeom prst="rect">
            <a:avLst/>
          </a:prstGeom>
          <a:noFill/>
        </p:spPr>
        <p:txBody>
          <a:bodyPr wrap="square" rtlCol="0">
            <a:spAutoFit/>
          </a:bodyPr>
          <a:lstStyle/>
          <a:p>
            <a:pPr>
              <a:lnSpc>
                <a:spcPct val="150000"/>
              </a:lnSpc>
            </a:pPr>
            <a:r>
              <a:rPr kumimoji="1" lang="ja-JP" altLang="en-US" dirty="0">
                <a:latin typeface="HG丸ｺﾞｼｯｸM-PRO" panose="020F0600000000000000" pitchFamily="50" charset="-128"/>
                <a:ea typeface="HG丸ｺﾞｼｯｸM-PRO" panose="020F0600000000000000" pitchFamily="50" charset="-128"/>
              </a:rPr>
              <a:t>◎空のルート</a:t>
            </a:r>
            <a:endParaRPr kumimoji="1" lang="en-US" altLang="ja-JP" dirty="0">
              <a:latin typeface="HG丸ｺﾞｼｯｸM-PRO" panose="020F0600000000000000" pitchFamily="50" charset="-128"/>
              <a:ea typeface="HG丸ｺﾞｼｯｸM-PRO" panose="020F0600000000000000" pitchFamily="50" charset="-128"/>
            </a:endParaRPr>
          </a:p>
          <a:p>
            <a:pPr>
              <a:lnSpc>
                <a:spcPct val="150000"/>
              </a:lnSpc>
            </a:pPr>
            <a:r>
              <a:rPr lang="ja-JP" altLang="en-US" dirty="0">
                <a:latin typeface="HG丸ｺﾞｼｯｸM-PRO" panose="020F0600000000000000" pitchFamily="50" charset="-128"/>
                <a:ea typeface="HG丸ｺﾞｼｯｸM-PRO" panose="020F0600000000000000" pitchFamily="50" charset="-128"/>
              </a:rPr>
              <a:t>　・東京から鹿児島　　</a:t>
            </a:r>
            <a:r>
              <a:rPr kumimoji="1" lang="en-US" altLang="ja-JP" dirty="0">
                <a:latin typeface="HG丸ｺﾞｼｯｸM-PRO" panose="020F0600000000000000" pitchFamily="50" charset="-128"/>
                <a:ea typeface="HG丸ｺﾞｼｯｸM-PRO" panose="020F0600000000000000" pitchFamily="50" charset="-128"/>
              </a:rPr>
              <a:t>1</a:t>
            </a:r>
            <a:r>
              <a:rPr kumimoji="1" lang="ja-JP" altLang="en-US" dirty="0">
                <a:latin typeface="HG丸ｺﾞｼｯｸM-PRO" panose="020F0600000000000000" pitchFamily="50" charset="-128"/>
                <a:ea typeface="HG丸ｺﾞｼｯｸM-PRO" panose="020F0600000000000000" pitchFamily="50" charset="-128"/>
              </a:rPr>
              <a:t>時間</a:t>
            </a:r>
            <a:r>
              <a:rPr kumimoji="1" lang="en-US" altLang="ja-JP" dirty="0">
                <a:latin typeface="HG丸ｺﾞｼｯｸM-PRO" panose="020F0600000000000000" pitchFamily="50" charset="-128"/>
                <a:ea typeface="HG丸ｺﾞｼｯｸM-PRO" panose="020F0600000000000000" pitchFamily="50" charset="-128"/>
              </a:rPr>
              <a:t>45</a:t>
            </a:r>
            <a:r>
              <a:rPr kumimoji="1" lang="ja-JP" altLang="en-US" dirty="0">
                <a:latin typeface="HG丸ｺﾞｼｯｸM-PRO" panose="020F0600000000000000" pitchFamily="50" charset="-128"/>
                <a:ea typeface="HG丸ｺﾞｼｯｸM-PRO" panose="020F0600000000000000" pitchFamily="50" charset="-128"/>
              </a:rPr>
              <a:t>分</a:t>
            </a:r>
            <a:endParaRPr kumimoji="1" lang="en-US" altLang="ja-JP" dirty="0">
              <a:latin typeface="HG丸ｺﾞｼｯｸM-PRO" panose="020F0600000000000000" pitchFamily="50" charset="-128"/>
              <a:ea typeface="HG丸ｺﾞｼｯｸM-PRO" panose="020F0600000000000000" pitchFamily="50" charset="-128"/>
            </a:endParaRPr>
          </a:p>
          <a:p>
            <a:pPr>
              <a:lnSpc>
                <a:spcPct val="150000"/>
              </a:lnSpc>
            </a:pPr>
            <a:r>
              <a:rPr lang="ja-JP" altLang="en-US" dirty="0">
                <a:latin typeface="HG丸ｺﾞｼｯｸM-PRO" panose="020F0600000000000000" pitchFamily="50" charset="-128"/>
                <a:ea typeface="HG丸ｺﾞｼｯｸM-PRO" panose="020F0600000000000000" pitchFamily="50" charset="-128"/>
              </a:rPr>
              <a:t>　・大阪から鹿児島　　</a:t>
            </a:r>
            <a:r>
              <a:rPr kumimoji="1" lang="en-US" altLang="ja-JP" dirty="0">
                <a:latin typeface="HG丸ｺﾞｼｯｸM-PRO" panose="020F0600000000000000" pitchFamily="50" charset="-128"/>
                <a:ea typeface="HG丸ｺﾞｼｯｸM-PRO" panose="020F0600000000000000" pitchFamily="50" charset="-128"/>
              </a:rPr>
              <a:t>1</a:t>
            </a:r>
            <a:r>
              <a:rPr kumimoji="1" lang="ja-JP" altLang="en-US" dirty="0">
                <a:latin typeface="HG丸ｺﾞｼｯｸM-PRO" panose="020F0600000000000000" pitchFamily="50" charset="-128"/>
                <a:ea typeface="HG丸ｺﾞｼｯｸM-PRO" panose="020F0600000000000000" pitchFamily="50" charset="-128"/>
              </a:rPr>
              <a:t>時間</a:t>
            </a:r>
            <a:r>
              <a:rPr kumimoji="1" lang="en-US" altLang="ja-JP" dirty="0">
                <a:latin typeface="HG丸ｺﾞｼｯｸM-PRO" panose="020F0600000000000000" pitchFamily="50" charset="-128"/>
                <a:ea typeface="HG丸ｺﾞｼｯｸM-PRO" panose="020F0600000000000000" pitchFamily="50" charset="-128"/>
              </a:rPr>
              <a:t>10</a:t>
            </a:r>
            <a:r>
              <a:rPr kumimoji="1" lang="ja-JP" altLang="en-US" dirty="0">
                <a:latin typeface="HG丸ｺﾞｼｯｸM-PRO" panose="020F0600000000000000" pitchFamily="50" charset="-128"/>
                <a:ea typeface="HG丸ｺﾞｼｯｸM-PRO" panose="020F0600000000000000" pitchFamily="50" charset="-128"/>
              </a:rPr>
              <a:t>分</a:t>
            </a:r>
            <a:endParaRPr kumimoji="1" lang="en-US" altLang="ja-JP" dirty="0">
              <a:latin typeface="HG丸ｺﾞｼｯｸM-PRO" panose="020F0600000000000000" pitchFamily="50" charset="-128"/>
              <a:ea typeface="HG丸ｺﾞｼｯｸM-PRO" panose="020F0600000000000000" pitchFamily="50" charset="-128"/>
            </a:endParaRPr>
          </a:p>
          <a:p>
            <a:pPr>
              <a:lnSpc>
                <a:spcPct val="150000"/>
              </a:lnSpc>
            </a:pPr>
            <a:r>
              <a:rPr lang="ja-JP" altLang="en-US" dirty="0">
                <a:latin typeface="HG丸ｺﾞｼｯｸM-PRO" panose="020F0600000000000000" pitchFamily="50" charset="-128"/>
                <a:ea typeface="HG丸ｺﾞｼｯｸM-PRO" panose="020F0600000000000000" pitchFamily="50" charset="-128"/>
              </a:rPr>
              <a:t>　・鹿児島から徳之島　</a:t>
            </a:r>
            <a:r>
              <a:rPr lang="en-US" altLang="ja-JP" dirty="0">
                <a:latin typeface="HG丸ｺﾞｼｯｸM-PRO" panose="020F0600000000000000" pitchFamily="50" charset="-128"/>
                <a:ea typeface="HG丸ｺﾞｼｯｸM-PRO" panose="020F0600000000000000" pitchFamily="50" charset="-128"/>
              </a:rPr>
              <a:t>1</a:t>
            </a:r>
            <a:r>
              <a:rPr lang="ja-JP" altLang="en-US" dirty="0">
                <a:latin typeface="HG丸ｺﾞｼｯｸM-PRO" panose="020F0600000000000000" pitchFamily="50" charset="-128"/>
                <a:ea typeface="HG丸ｺﾞｼｯｸM-PRO" panose="020F0600000000000000" pitchFamily="50" charset="-128"/>
              </a:rPr>
              <a:t>時間</a:t>
            </a:r>
            <a:endParaRPr lang="en-US" altLang="ja-JP"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dirty="0">
                <a:latin typeface="HG丸ｺﾞｼｯｸM-PRO" panose="020F0600000000000000" pitchFamily="50" charset="-128"/>
                <a:ea typeface="HG丸ｺﾞｼｯｸM-PRO" panose="020F0600000000000000" pitchFamily="50" charset="-128"/>
              </a:rPr>
              <a:t>◎海のルート</a:t>
            </a:r>
            <a:endParaRPr kumimoji="1" lang="en-US" altLang="ja-JP" dirty="0">
              <a:latin typeface="HG丸ｺﾞｼｯｸM-PRO" panose="020F0600000000000000" pitchFamily="50" charset="-128"/>
              <a:ea typeface="HG丸ｺﾞｼｯｸM-PRO" panose="020F0600000000000000" pitchFamily="50" charset="-128"/>
            </a:endParaRPr>
          </a:p>
          <a:p>
            <a:pPr>
              <a:lnSpc>
                <a:spcPct val="150000"/>
              </a:lnSpc>
            </a:pPr>
            <a:r>
              <a:rPr lang="ja-JP" altLang="en-US" dirty="0">
                <a:latin typeface="HG丸ｺﾞｼｯｸM-PRO" panose="020F0600000000000000" pitchFamily="50" charset="-128"/>
                <a:ea typeface="HG丸ｺﾞｼｯｸM-PRO" panose="020F0600000000000000" pitchFamily="50" charset="-128"/>
              </a:rPr>
              <a:t>　　・鹿児島　⇔　徳之島　約</a:t>
            </a:r>
            <a:r>
              <a:rPr lang="en-US" altLang="ja-JP" dirty="0">
                <a:latin typeface="HG丸ｺﾞｼｯｸM-PRO" panose="020F0600000000000000" pitchFamily="50" charset="-128"/>
                <a:ea typeface="HG丸ｺﾞｼｯｸM-PRO" panose="020F0600000000000000" pitchFamily="50" charset="-128"/>
              </a:rPr>
              <a:t>11</a:t>
            </a:r>
            <a:r>
              <a:rPr lang="ja-JP" altLang="en-US" dirty="0">
                <a:latin typeface="HG丸ｺﾞｼｯｸM-PRO" panose="020F0600000000000000" pitchFamily="50" charset="-128"/>
                <a:ea typeface="HG丸ｺﾞｼｯｸM-PRO" panose="020F0600000000000000" pitchFamily="50" charset="-128"/>
              </a:rPr>
              <a:t>時間</a:t>
            </a:r>
            <a:endParaRPr lang="en-US" altLang="ja-JP" dirty="0">
              <a:latin typeface="HG丸ｺﾞｼｯｸM-PRO" panose="020F0600000000000000" pitchFamily="50" charset="-128"/>
              <a:ea typeface="HG丸ｺﾞｼｯｸM-PRO" panose="020F0600000000000000" pitchFamily="50" charset="-128"/>
            </a:endParaRPr>
          </a:p>
          <a:p>
            <a:pPr>
              <a:lnSpc>
                <a:spcPct val="150000"/>
              </a:lnSpc>
            </a:pPr>
            <a:r>
              <a:rPr lang="ja-JP" altLang="en-US" dirty="0">
                <a:latin typeface="HG丸ｺﾞｼｯｸM-PRO" panose="020F0600000000000000" pitchFamily="50" charset="-128"/>
                <a:ea typeface="HG丸ｺﾞｼｯｸM-PRO" panose="020F0600000000000000" pitchFamily="50" charset="-128"/>
              </a:rPr>
              <a:t>　　・奄美大島⇔　徳之島　約</a:t>
            </a:r>
            <a:r>
              <a:rPr lang="en-US" altLang="ja-JP" dirty="0">
                <a:latin typeface="HG丸ｺﾞｼｯｸM-PRO" panose="020F0600000000000000" pitchFamily="50" charset="-128"/>
                <a:ea typeface="HG丸ｺﾞｼｯｸM-PRO" panose="020F0600000000000000" pitchFamily="50" charset="-128"/>
              </a:rPr>
              <a:t>3</a:t>
            </a:r>
            <a:r>
              <a:rPr lang="ja-JP" altLang="en-US" dirty="0">
                <a:latin typeface="HG丸ｺﾞｼｯｸM-PRO" panose="020F0600000000000000" pitchFamily="50" charset="-128"/>
                <a:ea typeface="HG丸ｺﾞｼｯｸM-PRO" panose="020F0600000000000000" pitchFamily="50" charset="-128"/>
              </a:rPr>
              <a:t>時間半</a:t>
            </a:r>
            <a:endParaRPr lang="en-US" altLang="ja-JP" dirty="0">
              <a:latin typeface="HG丸ｺﾞｼｯｸM-PRO" panose="020F0600000000000000" pitchFamily="50" charset="-128"/>
              <a:ea typeface="HG丸ｺﾞｼｯｸM-PRO" panose="020F0600000000000000" pitchFamily="50" charset="-128"/>
            </a:endParaRPr>
          </a:p>
          <a:p>
            <a:pPr>
              <a:lnSpc>
                <a:spcPct val="150000"/>
              </a:lnSpc>
            </a:pPr>
            <a:r>
              <a:rPr lang="ja-JP" altLang="en-US" dirty="0">
                <a:latin typeface="HG丸ｺﾞｼｯｸM-PRO" panose="020F0600000000000000" pitchFamily="50" charset="-128"/>
                <a:ea typeface="HG丸ｺﾞｼｯｸM-PRO" panose="020F0600000000000000" pitchFamily="50" charset="-128"/>
              </a:rPr>
              <a:t>　　・沖　縄　⇔　徳之島　約</a:t>
            </a:r>
            <a:r>
              <a:rPr lang="en-US" altLang="ja-JP" dirty="0">
                <a:latin typeface="HG丸ｺﾞｼｯｸM-PRO" panose="020F0600000000000000" pitchFamily="50" charset="-128"/>
                <a:ea typeface="HG丸ｺﾞｼｯｸM-PRO" panose="020F0600000000000000" pitchFamily="50" charset="-128"/>
              </a:rPr>
              <a:t>8</a:t>
            </a:r>
            <a:r>
              <a:rPr lang="ja-JP" altLang="en-US" dirty="0">
                <a:latin typeface="HG丸ｺﾞｼｯｸM-PRO" panose="020F0600000000000000" pitchFamily="50" charset="-128"/>
                <a:ea typeface="HG丸ｺﾞｼｯｸM-PRO" panose="020F0600000000000000" pitchFamily="50" charset="-128"/>
              </a:rPr>
              <a:t>時間</a:t>
            </a:r>
            <a:endParaRPr lang="en-US" altLang="ja-JP" dirty="0">
              <a:latin typeface="HG丸ｺﾞｼｯｸM-PRO" panose="020F0600000000000000" pitchFamily="50" charset="-128"/>
              <a:ea typeface="HG丸ｺﾞｼｯｸM-PRO" panose="020F0600000000000000" pitchFamily="50" charset="-128"/>
            </a:endParaRPr>
          </a:p>
          <a:p>
            <a:pPr>
              <a:lnSpc>
                <a:spcPct val="150000"/>
              </a:lnSpc>
            </a:pP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4947312" y="5091477"/>
            <a:ext cx="7458503" cy="1384995"/>
          </a:xfrm>
          <a:prstGeom prst="rect">
            <a:avLst/>
          </a:prstGeom>
          <a:noFill/>
        </p:spPr>
        <p:txBody>
          <a:bodyPr wrap="square" rtlCol="0">
            <a:spAutoFit/>
          </a:bodyPr>
          <a:lstStyle/>
          <a:p>
            <a:pPr>
              <a:lnSpc>
                <a:spcPct val="150000"/>
              </a:lnSpc>
            </a:pPr>
            <a:r>
              <a:rPr kumimoji="1" lang="ja-JP" altLang="en-US" sz="2800" b="1" dirty="0">
                <a:solidFill>
                  <a:schemeClr val="bg1"/>
                </a:solidFill>
                <a:latin typeface="HG丸ｺﾞｼｯｸM-PRO" panose="020F0600000000000000" pitchFamily="50" charset="-128"/>
                <a:ea typeface="HG丸ｺﾞｼｯｸM-PRO" panose="020F0600000000000000" pitchFamily="50" charset="-128"/>
              </a:rPr>
              <a:t>うまく乗り継げば、飛行機なら東京から</a:t>
            </a:r>
            <a:endParaRPr kumimoji="1" lang="en-US" altLang="ja-JP" sz="2800" b="1" dirty="0">
              <a:solidFill>
                <a:schemeClr val="bg1"/>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800" b="1" dirty="0">
                <a:solidFill>
                  <a:schemeClr val="bg1"/>
                </a:solidFill>
                <a:latin typeface="HG丸ｺﾞｼｯｸM-PRO" panose="020F0600000000000000" pitchFamily="50" charset="-128"/>
                <a:ea typeface="HG丸ｺﾞｼｯｸM-PRO" panose="020F0600000000000000" pitchFamily="50" charset="-128"/>
              </a:rPr>
              <a:t>約</a:t>
            </a:r>
            <a:r>
              <a:rPr kumimoji="1" lang="en-US" altLang="ja-JP" sz="2800" b="1" dirty="0">
                <a:solidFill>
                  <a:schemeClr val="bg1"/>
                </a:solidFill>
                <a:latin typeface="HG丸ｺﾞｼｯｸM-PRO" panose="020F0600000000000000" pitchFamily="50" charset="-128"/>
                <a:ea typeface="HG丸ｺﾞｼｯｸM-PRO" panose="020F0600000000000000" pitchFamily="50" charset="-128"/>
              </a:rPr>
              <a:t>3</a:t>
            </a:r>
            <a:r>
              <a:rPr kumimoji="1" lang="ja-JP" altLang="en-US" sz="2800" b="1" dirty="0">
                <a:solidFill>
                  <a:schemeClr val="bg1"/>
                </a:solidFill>
                <a:latin typeface="HG丸ｺﾞｼｯｸM-PRO" panose="020F0600000000000000" pitchFamily="50" charset="-128"/>
                <a:ea typeface="HG丸ｺﾞｼｯｸM-PRO" panose="020F0600000000000000" pitchFamily="50" charset="-128"/>
              </a:rPr>
              <a:t>時間半くらいの距離ですよ！</a:t>
            </a:r>
          </a:p>
        </p:txBody>
      </p:sp>
      <p:sp>
        <p:nvSpPr>
          <p:cNvPr id="7" name="テキスト ボックス 6"/>
          <p:cNvSpPr txBox="1"/>
          <p:nvPr/>
        </p:nvSpPr>
        <p:spPr>
          <a:xfrm>
            <a:off x="1719616" y="1568419"/>
            <a:ext cx="3971499" cy="368490"/>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九州と沖縄の間にある離島です。</a:t>
            </a:r>
          </a:p>
        </p:txBody>
      </p:sp>
    </p:spTree>
    <p:extLst>
      <p:ext uri="{BB962C8B-B14F-4D97-AF65-F5344CB8AC3E}">
        <p14:creationId xmlns:p14="http://schemas.microsoft.com/office/powerpoint/2010/main" val="1648017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80267"/>
            <a:ext cx="10515600" cy="1325563"/>
          </a:xfrm>
        </p:spPr>
        <p:txBody>
          <a:bodyPr/>
          <a:lstStyle/>
          <a:p>
            <a:r>
              <a:rPr kumimoji="1" lang="ja-JP" altLang="en-US" dirty="0"/>
              <a:t>・徳之島ってどんな島</a:t>
            </a:r>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2817" y="1305206"/>
            <a:ext cx="7160630" cy="5264097"/>
          </a:xfrm>
        </p:spPr>
      </p:pic>
      <p:sp>
        <p:nvSpPr>
          <p:cNvPr id="9" name="円/楕円 8"/>
          <p:cNvSpPr/>
          <p:nvPr/>
        </p:nvSpPr>
        <p:spPr>
          <a:xfrm>
            <a:off x="6305578" y="4743774"/>
            <a:ext cx="95534" cy="9553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5329787" y="2612031"/>
            <a:ext cx="95534" cy="9553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5238768" y="1725103"/>
            <a:ext cx="95534" cy="9553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a:stCxn id="11" idx="6"/>
          </p:cNvCxnSpPr>
          <p:nvPr/>
        </p:nvCxnSpPr>
        <p:spPr>
          <a:xfrm>
            <a:off x="5334302" y="1772870"/>
            <a:ext cx="754707" cy="12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7282930" y="1342141"/>
            <a:ext cx="1276052" cy="646331"/>
          </a:xfrm>
          <a:prstGeom prst="rect">
            <a:avLst/>
          </a:prstGeom>
          <a:noFill/>
        </p:spPr>
        <p:txBody>
          <a:bodyPr wrap="square" rtlCol="0">
            <a:spAutoFit/>
          </a:bodyPr>
          <a:lstStyle/>
          <a:p>
            <a:r>
              <a:rPr lang="ja-JP" altLang="en-US" b="1" dirty="0">
                <a:latin typeface="HG丸ｺﾞｼｯｸM-PRO" panose="020F0600000000000000" pitchFamily="50" charset="-128"/>
                <a:ea typeface="HG丸ｺﾞｼｯｸM-PRO" panose="020F0600000000000000" pitchFamily="50" charset="-128"/>
              </a:rPr>
              <a:t>ソテツ</a:t>
            </a:r>
            <a:endParaRPr lang="en-US" altLang="ja-JP" b="1" dirty="0">
              <a:latin typeface="HG丸ｺﾞｼｯｸM-PRO" panose="020F0600000000000000" pitchFamily="50" charset="-128"/>
              <a:ea typeface="HG丸ｺﾞｼｯｸM-PRO" panose="020F0600000000000000" pitchFamily="50" charset="-128"/>
            </a:endParaRPr>
          </a:p>
          <a:p>
            <a:r>
              <a:rPr lang="ja-JP" altLang="en-US" b="1" dirty="0">
                <a:latin typeface="HG丸ｺﾞｼｯｸM-PRO" panose="020F0600000000000000" pitchFamily="50" charset="-128"/>
                <a:ea typeface="HG丸ｺﾞｼｯｸM-PRO" panose="020F0600000000000000" pitchFamily="50" charset="-128"/>
              </a:rPr>
              <a:t>トンネル</a:t>
            </a: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768" y="1373176"/>
            <a:ext cx="1212045" cy="909034"/>
          </a:xfrm>
          <a:prstGeom prst="rect">
            <a:avLst/>
          </a:prstGeom>
        </p:spPr>
      </p:pic>
      <p:cxnSp>
        <p:nvCxnSpPr>
          <p:cNvPr id="18" name="直線コネクタ 17"/>
          <p:cNvCxnSpPr>
            <a:stCxn id="10" idx="6"/>
          </p:cNvCxnSpPr>
          <p:nvPr/>
        </p:nvCxnSpPr>
        <p:spPr>
          <a:xfrm>
            <a:off x="5425321" y="2659798"/>
            <a:ext cx="1677485" cy="2638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0322" y="2668338"/>
            <a:ext cx="1214650" cy="910988"/>
          </a:xfrm>
          <a:prstGeom prst="rect">
            <a:avLst/>
          </a:prstGeom>
        </p:spPr>
      </p:pic>
      <p:sp>
        <p:nvSpPr>
          <p:cNvPr id="24" name="テキスト ボックス 23"/>
          <p:cNvSpPr txBox="1"/>
          <p:nvPr/>
        </p:nvSpPr>
        <p:spPr>
          <a:xfrm>
            <a:off x="7093846" y="3639680"/>
            <a:ext cx="2125495" cy="646331"/>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畦プリンス</a:t>
            </a:r>
            <a:endParaRPr kumimoji="1" lang="en-US" altLang="ja-JP" b="1" dirty="0">
              <a:latin typeface="HG丸ｺﾞｼｯｸM-PRO" panose="020F0600000000000000" pitchFamily="50" charset="-128"/>
              <a:ea typeface="HG丸ｺﾞｼｯｸM-PRO" panose="020F0600000000000000" pitchFamily="50" charset="-128"/>
            </a:endParaRPr>
          </a:p>
          <a:p>
            <a:r>
              <a:rPr kumimoji="1" lang="ja-JP" altLang="en-US" b="1" dirty="0">
                <a:latin typeface="HG丸ｺﾞｼｯｸM-PRO" panose="020F0600000000000000" pitchFamily="50" charset="-128"/>
                <a:ea typeface="HG丸ｺﾞｼｯｸM-PRO" panose="020F0600000000000000" pitchFamily="50" charset="-128"/>
              </a:rPr>
              <a:t>ビーチ</a:t>
            </a:r>
          </a:p>
        </p:txBody>
      </p:sp>
      <p:cxnSp>
        <p:nvCxnSpPr>
          <p:cNvPr id="25" name="直線コネクタ 24"/>
          <p:cNvCxnSpPr/>
          <p:nvPr/>
        </p:nvCxnSpPr>
        <p:spPr>
          <a:xfrm>
            <a:off x="6401112" y="4791541"/>
            <a:ext cx="881817" cy="112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図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4129" y="4638694"/>
            <a:ext cx="1239312" cy="826208"/>
          </a:xfrm>
          <a:prstGeom prst="rect">
            <a:avLst/>
          </a:prstGeom>
        </p:spPr>
      </p:pic>
      <p:sp>
        <p:nvSpPr>
          <p:cNvPr id="28" name="テキスト ボックス 27"/>
          <p:cNvSpPr txBox="1"/>
          <p:nvPr/>
        </p:nvSpPr>
        <p:spPr>
          <a:xfrm>
            <a:off x="7240089" y="5464902"/>
            <a:ext cx="2125495"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亀徳新港</a:t>
            </a:r>
          </a:p>
        </p:txBody>
      </p:sp>
      <p:grpSp>
        <p:nvGrpSpPr>
          <p:cNvPr id="50" name="グループ化 49"/>
          <p:cNvGrpSpPr/>
          <p:nvPr/>
        </p:nvGrpSpPr>
        <p:grpSpPr>
          <a:xfrm>
            <a:off x="272427" y="1342141"/>
            <a:ext cx="3859489" cy="5178381"/>
            <a:chOff x="1444346" y="1340981"/>
            <a:chExt cx="3859489" cy="5178381"/>
          </a:xfrm>
        </p:grpSpPr>
        <p:sp>
          <p:nvSpPr>
            <p:cNvPr id="5" name="円/楕円 4"/>
            <p:cNvSpPr/>
            <p:nvPr/>
          </p:nvSpPr>
          <p:spPr>
            <a:xfrm>
              <a:off x="5101394" y="2121135"/>
              <a:ext cx="95534" cy="9553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5108218" y="3556379"/>
              <a:ext cx="95534" cy="9553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931548" y="2769777"/>
              <a:ext cx="95534" cy="9553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5208301" y="1726847"/>
              <a:ext cx="95534" cy="9553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p:cNvCxnSpPr/>
            <p:nvPr/>
          </p:nvCxnSpPr>
          <p:spPr>
            <a:xfrm flipV="1">
              <a:off x="4442056" y="1774614"/>
              <a:ext cx="764275" cy="11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図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1830" y="1361044"/>
              <a:ext cx="1312005" cy="984004"/>
            </a:xfrm>
            <a:prstGeom prst="rect">
              <a:avLst/>
            </a:prstGeom>
          </p:spPr>
        </p:pic>
        <p:sp>
          <p:nvSpPr>
            <p:cNvPr id="31" name="テキスト ボックス 30"/>
            <p:cNvSpPr txBox="1"/>
            <p:nvPr/>
          </p:nvSpPr>
          <p:spPr>
            <a:xfrm>
              <a:off x="1802817" y="1340981"/>
              <a:ext cx="1848651"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ムシロ瀬</a:t>
              </a:r>
            </a:p>
          </p:txBody>
        </p:sp>
        <p:cxnSp>
          <p:nvCxnSpPr>
            <p:cNvPr id="32" name="直線コネクタ 31"/>
            <p:cNvCxnSpPr/>
            <p:nvPr/>
          </p:nvCxnSpPr>
          <p:spPr>
            <a:xfrm flipV="1">
              <a:off x="3711853" y="2168902"/>
              <a:ext cx="1392683" cy="537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9809" y="2500538"/>
              <a:ext cx="1293808" cy="970356"/>
            </a:xfrm>
            <a:prstGeom prst="rect">
              <a:avLst/>
            </a:prstGeom>
          </p:spPr>
        </p:pic>
        <p:sp>
          <p:nvSpPr>
            <p:cNvPr id="35" name="テキスト ボックス 34"/>
            <p:cNvSpPr txBox="1"/>
            <p:nvPr/>
          </p:nvSpPr>
          <p:spPr>
            <a:xfrm>
              <a:off x="1444346" y="2135336"/>
              <a:ext cx="1848651"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ヨナマビーチ</a:t>
              </a:r>
            </a:p>
          </p:txBody>
        </p:sp>
        <p:cxnSp>
          <p:nvCxnSpPr>
            <p:cNvPr id="36" name="直線コネクタ 35"/>
            <p:cNvCxnSpPr/>
            <p:nvPr/>
          </p:nvCxnSpPr>
          <p:spPr>
            <a:xfrm flipV="1">
              <a:off x="4027136" y="2838803"/>
              <a:ext cx="898648" cy="120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図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4664" y="4038906"/>
              <a:ext cx="1276461" cy="957346"/>
            </a:xfrm>
            <a:prstGeom prst="rect">
              <a:avLst/>
            </a:prstGeom>
          </p:spPr>
        </p:pic>
        <p:sp>
          <p:nvSpPr>
            <p:cNvPr id="40" name="テキスト ボックス 39"/>
            <p:cNvSpPr txBox="1"/>
            <p:nvPr/>
          </p:nvSpPr>
          <p:spPr>
            <a:xfrm>
              <a:off x="2379201" y="3693965"/>
              <a:ext cx="1848651"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徳之島空港</a:t>
              </a:r>
              <a:endParaRPr kumimoji="1" lang="en-US" altLang="ja-JP" b="1" dirty="0">
                <a:latin typeface="HG丸ｺﾞｼｯｸM-PRO" panose="020F0600000000000000" pitchFamily="50" charset="-128"/>
                <a:ea typeface="HG丸ｺﾞｼｯｸM-PRO" panose="020F0600000000000000" pitchFamily="50" charset="-128"/>
              </a:endParaRPr>
            </a:p>
          </p:txBody>
        </p:sp>
        <p:cxnSp>
          <p:nvCxnSpPr>
            <p:cNvPr id="41" name="直線コネクタ 40"/>
            <p:cNvCxnSpPr/>
            <p:nvPr/>
          </p:nvCxnSpPr>
          <p:spPr>
            <a:xfrm flipV="1">
              <a:off x="4213467" y="3618814"/>
              <a:ext cx="905607" cy="185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図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7042" y="5469330"/>
              <a:ext cx="1400043" cy="1050032"/>
            </a:xfrm>
            <a:prstGeom prst="rect">
              <a:avLst/>
            </a:prstGeom>
          </p:spPr>
        </p:pic>
        <p:sp>
          <p:nvSpPr>
            <p:cNvPr id="44" name="テキスト ボックス 43"/>
            <p:cNvSpPr txBox="1"/>
            <p:nvPr/>
          </p:nvSpPr>
          <p:spPr>
            <a:xfrm>
              <a:off x="2440251" y="5108257"/>
              <a:ext cx="1848651"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犬の門蓋</a:t>
              </a:r>
              <a:endParaRPr kumimoji="1" lang="en-US" altLang="ja-JP" b="1" dirty="0">
                <a:latin typeface="HG丸ｺﾞｼｯｸM-PRO" panose="020F0600000000000000" pitchFamily="50" charset="-128"/>
                <a:ea typeface="HG丸ｺﾞｼｯｸM-PRO" panose="020F0600000000000000" pitchFamily="50" charset="-128"/>
              </a:endParaRPr>
            </a:p>
          </p:txBody>
        </p:sp>
      </p:grpSp>
      <p:sp>
        <p:nvSpPr>
          <p:cNvPr id="53" name="テキスト ボックス 52"/>
          <p:cNvSpPr txBox="1"/>
          <p:nvPr/>
        </p:nvSpPr>
        <p:spPr>
          <a:xfrm>
            <a:off x="8531131" y="1123607"/>
            <a:ext cx="3423752" cy="6324808"/>
          </a:xfrm>
          <a:prstGeom prst="rect">
            <a:avLst/>
          </a:prstGeom>
          <a:noFill/>
        </p:spPr>
        <p:txBody>
          <a:bodyPr wrap="square" rtlCol="0">
            <a:spAutoFit/>
          </a:bodyPr>
          <a:lstStyle/>
          <a:p>
            <a:pPr>
              <a:lnSpc>
                <a:spcPct val="150000"/>
              </a:lnSpc>
            </a:pPr>
            <a:r>
              <a:rPr kumimoji="1" lang="ja-JP" altLang="en-US" dirty="0">
                <a:latin typeface="HG丸ｺﾞｼｯｸM-PRO" panose="020F0600000000000000" pitchFamily="50" charset="-128"/>
                <a:ea typeface="HG丸ｺﾞｼｯｸM-PRO" panose="020F0600000000000000" pitchFamily="50" charset="-128"/>
              </a:rPr>
              <a:t>　徳之島は</a:t>
            </a:r>
            <a:r>
              <a:rPr lang="ja-JP" altLang="en-US" dirty="0">
                <a:latin typeface="HG丸ｺﾞｼｯｸM-PRO" panose="020F0600000000000000" pitchFamily="50" charset="-128"/>
                <a:ea typeface="HG丸ｺﾞｼｯｸM-PRO" panose="020F0600000000000000" pitchFamily="50" charset="-128"/>
              </a:rPr>
              <a:t>人口</a:t>
            </a:r>
            <a:r>
              <a:rPr lang="en-US" altLang="ja-JP" dirty="0">
                <a:latin typeface="HG丸ｺﾞｼｯｸM-PRO" panose="020F0600000000000000" pitchFamily="50" charset="-128"/>
                <a:ea typeface="HG丸ｺﾞｼｯｸM-PRO" panose="020F0600000000000000" pitchFamily="50" charset="-128"/>
              </a:rPr>
              <a:t>25,000</a:t>
            </a:r>
            <a:r>
              <a:rPr lang="ja-JP" altLang="en-US" dirty="0">
                <a:latin typeface="HG丸ｺﾞｼｯｸM-PRO" panose="020F0600000000000000" pitchFamily="50" charset="-128"/>
                <a:ea typeface="HG丸ｺﾞｼｯｸM-PRO" panose="020F0600000000000000" pitchFamily="50" charset="-128"/>
              </a:rPr>
              <a:t>人。</a:t>
            </a:r>
            <a:r>
              <a:rPr kumimoji="1" lang="ja-JP" altLang="en-US" dirty="0">
                <a:latin typeface="HG丸ｺﾞｼｯｸM-PRO" panose="020F0600000000000000" pitchFamily="50" charset="-128"/>
                <a:ea typeface="HG丸ｺﾞｼｯｸM-PRO" panose="020F0600000000000000" pitchFamily="50" charset="-128"/>
              </a:rPr>
              <a:t>徳之島町、天城町、伊仙町の三町で構成されています。</a:t>
            </a:r>
            <a:endParaRPr kumimoji="1" lang="en-US" altLang="ja-JP" dirty="0">
              <a:latin typeface="HG丸ｺﾞｼｯｸM-PRO" panose="020F0600000000000000" pitchFamily="50" charset="-128"/>
              <a:ea typeface="HG丸ｺﾞｼｯｸM-PRO" panose="020F0600000000000000" pitchFamily="50" charset="-128"/>
            </a:endParaRPr>
          </a:p>
          <a:p>
            <a:pPr>
              <a:lnSpc>
                <a:spcPct val="150000"/>
              </a:lnSpc>
            </a:pPr>
            <a:r>
              <a:rPr lang="ja-JP" altLang="en-US" dirty="0">
                <a:latin typeface="HG丸ｺﾞｼｯｸM-PRO" panose="020F0600000000000000" pitchFamily="50" charset="-128"/>
                <a:ea typeface="HG丸ｺﾞｼｯｸM-PRO" panose="020F0600000000000000" pitchFamily="50" charset="-128"/>
              </a:rPr>
              <a:t>鹿児島と沖縄の中心に位置しているため、薩摩・琉球の双方から影響を受けており、独特の歴史や文化、生態系を持っています。</a:t>
            </a:r>
            <a:endParaRPr lang="en-US" altLang="ja-JP" dirty="0">
              <a:latin typeface="HG丸ｺﾞｼｯｸM-PRO" panose="020F0600000000000000" pitchFamily="50" charset="-128"/>
              <a:ea typeface="HG丸ｺﾞｼｯｸM-PRO" panose="020F0600000000000000" pitchFamily="50" charset="-128"/>
            </a:endParaRPr>
          </a:p>
          <a:p>
            <a:pPr>
              <a:lnSpc>
                <a:spcPct val="150000"/>
              </a:lnSpc>
            </a:pPr>
            <a:r>
              <a:rPr lang="ja-JP" altLang="en-US" dirty="0">
                <a:latin typeface="HG丸ｺﾞｼｯｸM-PRO" panose="020F0600000000000000" pitchFamily="50" charset="-128"/>
                <a:ea typeface="HG丸ｺﾞｼｯｸM-PRO" panose="020F0600000000000000" pitchFamily="50" charset="-128"/>
              </a:rPr>
              <a:t>　また、この島から泉重千代さん、本郷かまとさんなどギネス級の長寿者が出ていることや出生率</a:t>
            </a:r>
            <a:r>
              <a:rPr lang="en-US" altLang="ja-JP" dirty="0">
                <a:latin typeface="HG丸ｺﾞｼｯｸM-PRO" panose="020F0600000000000000" pitchFamily="50" charset="-128"/>
                <a:ea typeface="HG丸ｺﾞｼｯｸM-PRO" panose="020F0600000000000000" pitchFamily="50" charset="-128"/>
              </a:rPr>
              <a:t>(2.81)</a:t>
            </a:r>
            <a:r>
              <a:rPr lang="ja-JP" altLang="en-US" dirty="0">
                <a:latin typeface="HG丸ｺﾞｼｯｸM-PRO" panose="020F0600000000000000" pitchFamily="50" charset="-128"/>
                <a:ea typeface="HG丸ｺﾞｼｯｸM-PRO" panose="020F0600000000000000" pitchFamily="50" charset="-128"/>
              </a:rPr>
              <a:t>が高いことから、子宝・長寿の島としても知られています。</a:t>
            </a:r>
            <a:endParaRPr lang="en-US" altLang="ja-JP" dirty="0">
              <a:latin typeface="HG丸ｺﾞｼｯｸM-PRO" panose="020F0600000000000000" pitchFamily="50" charset="-128"/>
              <a:ea typeface="HG丸ｺﾞｼｯｸM-PRO" panose="020F0600000000000000" pitchFamily="50" charset="-128"/>
            </a:endParaRPr>
          </a:p>
          <a:p>
            <a:pPr>
              <a:lnSpc>
                <a:spcPct val="150000"/>
              </a:lnSpc>
            </a:pPr>
            <a:endParaRPr kumimoji="1" lang="ja-JP" altLang="en-US"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342659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247943" y="1705278"/>
            <a:ext cx="4586990" cy="4706913"/>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313742" y="-22935"/>
            <a:ext cx="10515600" cy="1325563"/>
          </a:xfrm>
        </p:spPr>
        <p:txBody>
          <a:bodyPr/>
          <a:lstStyle/>
          <a:p>
            <a:r>
              <a:rPr kumimoji="1" lang="ja-JP" altLang="en-US" dirty="0"/>
              <a:t>伊仙町マップとデータ</a:t>
            </a:r>
          </a:p>
        </p:txBody>
      </p:sp>
      <p:pic>
        <p:nvPicPr>
          <p:cNvPr id="9" name="コンテンツ プレースホルダー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743" y="1708880"/>
            <a:ext cx="6934199" cy="4706912"/>
          </a:xfrm>
        </p:spPr>
      </p:pic>
      <p:sp>
        <p:nvSpPr>
          <p:cNvPr id="10" name="テキスト ボックス 9"/>
          <p:cNvSpPr txBox="1"/>
          <p:nvPr/>
        </p:nvSpPr>
        <p:spPr>
          <a:xfrm>
            <a:off x="7247941" y="1607415"/>
            <a:ext cx="4706911" cy="5632311"/>
          </a:xfrm>
          <a:prstGeom prst="rect">
            <a:avLst/>
          </a:prstGeom>
          <a:noFill/>
        </p:spPr>
        <p:txBody>
          <a:bodyPr wrap="square" rtlCol="0">
            <a:spAutoFit/>
          </a:bodyPr>
          <a:lstStyle/>
          <a:p>
            <a:pPr>
              <a:lnSpc>
                <a:spcPct val="150000"/>
              </a:lnSpc>
            </a:pPr>
            <a:endParaRPr kumimoji="1"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600" dirty="0">
                <a:latin typeface="HG丸ｺﾞｼｯｸM-PRO" panose="020F0600000000000000" pitchFamily="50" charset="-128"/>
                <a:ea typeface="HG丸ｺﾞｼｯｸM-PRO" panose="020F0600000000000000" pitchFamily="50" charset="-128"/>
              </a:rPr>
              <a:t>面　積　　：　</a:t>
            </a:r>
            <a:r>
              <a:rPr kumimoji="1" lang="en-US" altLang="ja-JP" sz="1600" dirty="0">
                <a:latin typeface="HG丸ｺﾞｼｯｸM-PRO" panose="020F0600000000000000" pitchFamily="50" charset="-128"/>
                <a:ea typeface="HG丸ｺﾞｼｯｸM-PRO" panose="020F0600000000000000" pitchFamily="50" charset="-128"/>
              </a:rPr>
              <a:t>62.7</a:t>
            </a:r>
            <a:r>
              <a:rPr kumimoji="1" lang="ja-JP" altLang="en-US" sz="1600" dirty="0">
                <a:latin typeface="HG丸ｺﾞｼｯｸM-PRO" panose="020F0600000000000000" pitchFamily="50" charset="-128"/>
                <a:ea typeface="HG丸ｺﾞｼｯｸM-PRO" panose="020F0600000000000000" pitchFamily="50" charset="-128"/>
              </a:rPr>
              <a:t>平方キロメートル</a:t>
            </a:r>
            <a:endParaRPr kumimoji="1"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dirty="0">
                <a:latin typeface="HG丸ｺﾞｼｯｸM-PRO" panose="020F0600000000000000" pitchFamily="50" charset="-128"/>
                <a:ea typeface="HG丸ｺﾞｼｯｸM-PRO" panose="020F0600000000000000" pitchFamily="50" charset="-128"/>
              </a:rPr>
              <a:t>人　口　　：　</a:t>
            </a:r>
            <a:r>
              <a:rPr lang="en-US" altLang="ja-JP" sz="1600" dirty="0">
                <a:latin typeface="HG丸ｺﾞｼｯｸM-PRO" panose="020F0600000000000000" pitchFamily="50" charset="-128"/>
                <a:ea typeface="HG丸ｺﾞｼｯｸM-PRO" panose="020F0600000000000000" pitchFamily="50" charset="-128"/>
              </a:rPr>
              <a:t>6650</a:t>
            </a:r>
            <a:r>
              <a:rPr lang="ja-JP" altLang="en-US" sz="1600" dirty="0">
                <a:latin typeface="HG丸ｺﾞｼｯｸM-PRO" panose="020F0600000000000000" pitchFamily="50" charset="-128"/>
                <a:ea typeface="HG丸ｺﾞｼｯｸM-PRO" panose="020F0600000000000000" pitchFamily="50" charset="-128"/>
              </a:rPr>
              <a:t>人（令和元年</a:t>
            </a:r>
            <a:r>
              <a:rPr lang="en-US" altLang="ja-JP" sz="1600" dirty="0">
                <a:latin typeface="HG丸ｺﾞｼｯｸM-PRO" panose="020F0600000000000000" pitchFamily="50" charset="-128"/>
                <a:ea typeface="HG丸ｺﾞｼｯｸM-PRO" panose="020F0600000000000000" pitchFamily="50" charset="-128"/>
              </a:rPr>
              <a:t>7</a:t>
            </a:r>
            <a:r>
              <a:rPr lang="ja-JP" altLang="en-US" sz="1600" dirty="0">
                <a:latin typeface="HG丸ｺﾞｼｯｸM-PRO" panose="020F0600000000000000" pitchFamily="50" charset="-128"/>
                <a:ea typeface="HG丸ｺﾞｼｯｸM-PRO" panose="020F0600000000000000" pitchFamily="50" charset="-128"/>
              </a:rPr>
              <a:t>月現在）</a:t>
            </a:r>
            <a:endParaRPr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dirty="0">
                <a:latin typeface="HG丸ｺﾞｼｯｸM-PRO" panose="020F0600000000000000" pitchFamily="50" charset="-128"/>
                <a:ea typeface="HG丸ｺﾞｼｯｸM-PRO" panose="020F0600000000000000" pitchFamily="50" charset="-128"/>
              </a:rPr>
              <a:t>　　　　　　　（男：</a:t>
            </a:r>
            <a:r>
              <a:rPr lang="en-US" altLang="ja-JP" sz="1600" dirty="0">
                <a:latin typeface="HG丸ｺﾞｼｯｸM-PRO" panose="020F0600000000000000" pitchFamily="50" charset="-128"/>
                <a:ea typeface="HG丸ｺﾞｼｯｸM-PRO" panose="020F0600000000000000" pitchFamily="50" charset="-128"/>
              </a:rPr>
              <a:t>3376</a:t>
            </a:r>
            <a:r>
              <a:rPr lang="ja-JP" altLang="en-US" sz="1600" dirty="0">
                <a:latin typeface="HG丸ｺﾞｼｯｸM-PRO" panose="020F0600000000000000" pitchFamily="50" charset="-128"/>
                <a:ea typeface="HG丸ｺﾞｼｯｸM-PRO" panose="020F0600000000000000" pitchFamily="50" charset="-128"/>
              </a:rPr>
              <a:t>人　女：</a:t>
            </a:r>
            <a:r>
              <a:rPr lang="en-US" altLang="ja-JP" sz="1600" dirty="0">
                <a:latin typeface="HG丸ｺﾞｼｯｸM-PRO" panose="020F0600000000000000" pitchFamily="50" charset="-128"/>
                <a:ea typeface="HG丸ｺﾞｼｯｸM-PRO" panose="020F0600000000000000" pitchFamily="50" charset="-128"/>
              </a:rPr>
              <a:t>3274</a:t>
            </a:r>
            <a:r>
              <a:rPr lang="ja-JP" altLang="en-US" sz="1600" dirty="0">
                <a:latin typeface="HG丸ｺﾞｼｯｸM-PRO" panose="020F0600000000000000" pitchFamily="50" charset="-128"/>
                <a:ea typeface="HG丸ｺﾞｼｯｸM-PRO" panose="020F0600000000000000" pitchFamily="50" charset="-128"/>
              </a:rPr>
              <a:t>人）</a:t>
            </a:r>
            <a:endParaRPr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600" dirty="0">
                <a:latin typeface="HG丸ｺﾞｼｯｸM-PRO" panose="020F0600000000000000" pitchFamily="50" charset="-128"/>
                <a:ea typeface="HG丸ｺﾞｼｯｸM-PRO" panose="020F0600000000000000" pitchFamily="50" charset="-128"/>
              </a:rPr>
              <a:t>世帯数 　  ：　</a:t>
            </a:r>
            <a:r>
              <a:rPr lang="en-US" altLang="ja-JP" sz="1600" dirty="0">
                <a:latin typeface="HG丸ｺﾞｼｯｸM-PRO" panose="020F0600000000000000" pitchFamily="50" charset="-128"/>
                <a:ea typeface="HG丸ｺﾞｼｯｸM-PRO" panose="020F0600000000000000" pitchFamily="50" charset="-128"/>
              </a:rPr>
              <a:t>3482</a:t>
            </a:r>
            <a:r>
              <a:rPr kumimoji="1" lang="ja-JP" altLang="en-US" sz="1600" dirty="0">
                <a:latin typeface="HG丸ｺﾞｼｯｸM-PRO" panose="020F0600000000000000" pitchFamily="50" charset="-128"/>
                <a:ea typeface="HG丸ｺﾞｼｯｸM-PRO" panose="020F0600000000000000" pitchFamily="50" charset="-128"/>
              </a:rPr>
              <a:t>戸</a:t>
            </a:r>
            <a:r>
              <a:rPr lang="ja-JP" altLang="en-US" sz="1600" dirty="0">
                <a:latin typeface="HG丸ｺﾞｼｯｸM-PRO" panose="020F0600000000000000" pitchFamily="50" charset="-128"/>
                <a:ea typeface="HG丸ｺﾞｼｯｸM-PRO" panose="020F0600000000000000" pitchFamily="50" charset="-128"/>
              </a:rPr>
              <a:t>（令和元年</a:t>
            </a:r>
            <a:r>
              <a:rPr lang="en-US" altLang="ja-JP" sz="1600" dirty="0">
                <a:latin typeface="HG丸ｺﾞｼｯｸM-PRO" panose="020F0600000000000000" pitchFamily="50" charset="-128"/>
                <a:ea typeface="HG丸ｺﾞｼｯｸM-PRO" panose="020F0600000000000000" pitchFamily="50" charset="-128"/>
              </a:rPr>
              <a:t>7</a:t>
            </a:r>
            <a:r>
              <a:rPr lang="ja-JP" altLang="en-US" sz="1600" dirty="0">
                <a:latin typeface="HG丸ｺﾞｼｯｸM-PRO" panose="020F0600000000000000" pitchFamily="50" charset="-128"/>
                <a:ea typeface="HG丸ｺﾞｼｯｸM-PRO" panose="020F0600000000000000" pitchFamily="50" charset="-128"/>
              </a:rPr>
              <a:t>月現在）</a:t>
            </a:r>
            <a:endParaRPr lang="en-US" altLang="ja-JP" sz="1600" dirty="0">
              <a:latin typeface="HG丸ｺﾞｼｯｸM-PRO" panose="020F0600000000000000" pitchFamily="50" charset="-128"/>
              <a:ea typeface="HG丸ｺﾞｼｯｸM-PRO" panose="020F0600000000000000" pitchFamily="50" charset="-128"/>
            </a:endParaRPr>
          </a:p>
          <a:p>
            <a:pPr>
              <a:lnSpc>
                <a:spcPct val="150000"/>
              </a:lnSpc>
            </a:pPr>
            <a:endParaRPr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dirty="0">
                <a:latin typeface="HG丸ｺﾞｼｯｸM-PRO" panose="020F0600000000000000" pitchFamily="50" charset="-128"/>
                <a:ea typeface="HG丸ｺﾞｼｯｸM-PRO" panose="020F0600000000000000" pitchFamily="50" charset="-128"/>
              </a:rPr>
              <a:t>気　候　　：　亜熱帯性海洋気候</a:t>
            </a:r>
            <a:endParaRPr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dirty="0">
                <a:latin typeface="HG丸ｺﾞｼｯｸM-PRO" panose="020F0600000000000000" pitchFamily="50" charset="-128"/>
                <a:ea typeface="HG丸ｺﾞｼｯｸM-PRO" panose="020F0600000000000000" pitchFamily="50" charset="-128"/>
              </a:rPr>
              <a:t>　　　　   　　  平均気温　</a:t>
            </a:r>
            <a:r>
              <a:rPr lang="en-US" altLang="ja-JP" sz="1600" dirty="0">
                <a:latin typeface="HG丸ｺﾞｼｯｸM-PRO" panose="020F0600000000000000" pitchFamily="50" charset="-128"/>
                <a:ea typeface="HG丸ｺﾞｼｯｸM-PRO" panose="020F0600000000000000" pitchFamily="50" charset="-128"/>
              </a:rPr>
              <a:t>21.1</a:t>
            </a:r>
            <a:r>
              <a:rPr lang="ja-JP" altLang="en-US" sz="1600" dirty="0">
                <a:latin typeface="HG丸ｺﾞｼｯｸM-PRO" panose="020F0600000000000000" pitchFamily="50" charset="-128"/>
                <a:ea typeface="HG丸ｺﾞｼｯｸM-PRO" panose="020F0600000000000000" pitchFamily="50" charset="-128"/>
              </a:rPr>
              <a:t>度　</a:t>
            </a:r>
            <a:endParaRPr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dirty="0">
                <a:latin typeface="HG丸ｺﾞｼｯｸM-PRO" panose="020F0600000000000000" pitchFamily="50" charset="-128"/>
                <a:ea typeface="HG丸ｺﾞｼｯｸM-PRO" panose="020F0600000000000000" pitchFamily="50" charset="-128"/>
              </a:rPr>
              <a:t>主要産業   ：　農業</a:t>
            </a:r>
            <a:endParaRPr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dirty="0">
                <a:latin typeface="HG丸ｺﾞｼｯｸM-PRO" panose="020F0600000000000000" pitchFamily="50" charset="-128"/>
                <a:ea typeface="HG丸ｺﾞｼｯｸM-PRO" panose="020F0600000000000000" pitchFamily="50" charset="-128"/>
              </a:rPr>
              <a:t>　　　　　　　　サトウキビ、ばれ</a:t>
            </a:r>
            <a:r>
              <a:rPr lang="ja-JP" altLang="en-US" sz="1600" dirty="0" err="1">
                <a:latin typeface="HG丸ｺﾞｼｯｸM-PRO" panose="020F0600000000000000" pitchFamily="50" charset="-128"/>
                <a:ea typeface="HG丸ｺﾞｼｯｸM-PRO" panose="020F0600000000000000" pitchFamily="50" charset="-128"/>
              </a:rPr>
              <a:t>いしょ</a:t>
            </a:r>
            <a:r>
              <a:rPr lang="ja-JP" altLang="en-US" sz="1600" dirty="0">
                <a:latin typeface="HG丸ｺﾞｼｯｸM-PRO" panose="020F0600000000000000" pitchFamily="50" charset="-128"/>
                <a:ea typeface="HG丸ｺﾞｼｯｸM-PRO" panose="020F0600000000000000" pitchFamily="50" charset="-128"/>
              </a:rPr>
              <a:t>、</a:t>
            </a:r>
            <a:endParaRPr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dirty="0">
                <a:latin typeface="HG丸ｺﾞｼｯｸM-PRO" panose="020F0600000000000000" pitchFamily="50" charset="-128"/>
                <a:ea typeface="HG丸ｺﾞｼｯｸM-PRO" panose="020F0600000000000000" pitchFamily="50" charset="-128"/>
              </a:rPr>
              <a:t>　　　　　　　　マンゴーなどが中心</a:t>
            </a:r>
            <a:endParaRPr lang="en-US" altLang="ja-JP" sz="16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dirty="0">
                <a:latin typeface="HG丸ｺﾞｼｯｸM-PRO" panose="020F0600000000000000" pitchFamily="50" charset="-128"/>
                <a:ea typeface="HG丸ｺﾞｼｯｸM-PRO" panose="020F0600000000000000" pitchFamily="50" charset="-128"/>
              </a:rPr>
              <a:t>　　　　　　 　畜産</a:t>
            </a:r>
            <a:endParaRPr lang="en-US" altLang="ja-JP" sz="1600" dirty="0">
              <a:latin typeface="HG丸ｺﾞｼｯｸM-PRO" panose="020F0600000000000000" pitchFamily="50" charset="-128"/>
              <a:ea typeface="HG丸ｺﾞｼｯｸM-PRO" panose="020F0600000000000000" pitchFamily="50" charset="-128"/>
            </a:endParaRPr>
          </a:p>
          <a:p>
            <a:endParaRPr lang="en-US" altLang="ja-JP" dirty="0"/>
          </a:p>
          <a:p>
            <a:endParaRPr lang="en-US" altLang="ja-JP" dirty="0"/>
          </a:p>
          <a:p>
            <a:endParaRPr kumimoji="1" lang="en-US" altLang="ja-JP" dirty="0"/>
          </a:p>
          <a:p>
            <a:endParaRPr kumimoji="1" lang="ja-JP" altLang="en-US" dirty="0"/>
          </a:p>
        </p:txBody>
      </p:sp>
      <p:sp>
        <p:nvSpPr>
          <p:cNvPr id="13" name="正方形/長方形 12"/>
          <p:cNvSpPr/>
          <p:nvPr/>
        </p:nvSpPr>
        <p:spPr>
          <a:xfrm>
            <a:off x="313742" y="944380"/>
            <a:ext cx="6934199" cy="764499"/>
          </a:xfrm>
          <a:prstGeom prst="rect">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7247942" y="944381"/>
            <a:ext cx="4586991" cy="760897"/>
          </a:xfrm>
          <a:prstGeom prst="rect">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517691" y="1060678"/>
            <a:ext cx="4843073" cy="584775"/>
          </a:xfrm>
          <a:prstGeom prst="rect">
            <a:avLst/>
          </a:prstGeom>
          <a:noFill/>
        </p:spPr>
        <p:txBody>
          <a:bodyPr wrap="square" rtlCol="0">
            <a:spAutoFit/>
          </a:bodyPr>
          <a:lstStyle/>
          <a:p>
            <a:r>
              <a:rPr kumimoji="1" lang="ja-JP" altLang="en-US" sz="3200" dirty="0">
                <a:solidFill>
                  <a:schemeClr val="bg1"/>
                </a:solidFill>
                <a:latin typeface="HG丸ｺﾞｼｯｸM-PRO" panose="020F0600000000000000" pitchFamily="50" charset="-128"/>
                <a:ea typeface="HG丸ｺﾞｼｯｸM-PRO" panose="020F0600000000000000" pitchFamily="50" charset="-128"/>
              </a:rPr>
              <a:t>伊　仙　町　マ　ッ　プ</a:t>
            </a:r>
          </a:p>
        </p:txBody>
      </p:sp>
      <p:sp>
        <p:nvSpPr>
          <p:cNvPr id="16" name="テキスト ボックス 15"/>
          <p:cNvSpPr txBox="1"/>
          <p:nvPr/>
        </p:nvSpPr>
        <p:spPr>
          <a:xfrm>
            <a:off x="7486273" y="1049180"/>
            <a:ext cx="4230247" cy="584775"/>
          </a:xfrm>
          <a:prstGeom prst="rect">
            <a:avLst/>
          </a:prstGeom>
          <a:noFill/>
        </p:spPr>
        <p:txBody>
          <a:bodyPr wrap="square" rtlCol="0">
            <a:spAutoFit/>
          </a:bodyPr>
          <a:lstStyle/>
          <a:p>
            <a:r>
              <a:rPr kumimoji="1" lang="ja-JP" altLang="en-US" sz="3200" dirty="0">
                <a:solidFill>
                  <a:schemeClr val="bg1"/>
                </a:solidFill>
                <a:latin typeface="HG丸ｺﾞｼｯｸM-PRO" panose="020F0600000000000000" pitchFamily="50" charset="-128"/>
                <a:ea typeface="HG丸ｺﾞｼｯｸM-PRO" panose="020F0600000000000000" pitchFamily="50" charset="-128"/>
              </a:rPr>
              <a:t>伊　仙　町　データ</a:t>
            </a:r>
          </a:p>
        </p:txBody>
      </p:sp>
      <p:cxnSp>
        <p:nvCxnSpPr>
          <p:cNvPr id="18" name="直線コネクタ 17"/>
          <p:cNvCxnSpPr/>
          <p:nvPr/>
        </p:nvCxnSpPr>
        <p:spPr>
          <a:xfrm>
            <a:off x="313742" y="1633955"/>
            <a:ext cx="0" cy="4778236"/>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 name="直線コネクタ 20"/>
          <p:cNvCxnSpPr/>
          <p:nvPr/>
        </p:nvCxnSpPr>
        <p:spPr>
          <a:xfrm>
            <a:off x="313742" y="6412191"/>
            <a:ext cx="6934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86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2148" y="3198504"/>
            <a:ext cx="5832978" cy="3473069"/>
          </a:xfrm>
          <a:prstGeom prst="rect">
            <a:avLst/>
          </a:prstGeom>
        </p:spPr>
      </p:pic>
      <p:sp>
        <p:nvSpPr>
          <p:cNvPr id="2" name="タイトル 1"/>
          <p:cNvSpPr>
            <a:spLocks noGrp="1"/>
          </p:cNvSpPr>
          <p:nvPr>
            <p:ph type="title"/>
          </p:nvPr>
        </p:nvSpPr>
        <p:spPr>
          <a:xfrm>
            <a:off x="310166" y="424524"/>
            <a:ext cx="10515600" cy="1325563"/>
          </a:xfrm>
        </p:spPr>
        <p:txBody>
          <a:bodyPr/>
          <a:lstStyle/>
          <a:p>
            <a:r>
              <a:rPr lang="ja-JP" altLang="en-US" dirty="0"/>
              <a:t>・見どころいっぱいです！</a:t>
            </a:r>
            <a:endParaRPr kumimoji="1" lang="ja-JP" altLang="en-US"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0450" y="2070689"/>
            <a:ext cx="5709866" cy="3262781"/>
          </a:xfrm>
        </p:spPr>
      </p:pic>
      <p:sp>
        <p:nvSpPr>
          <p:cNvPr id="8" name="テキスト ボックス 7"/>
          <p:cNvSpPr txBox="1"/>
          <p:nvPr/>
        </p:nvSpPr>
        <p:spPr>
          <a:xfrm>
            <a:off x="310166" y="4894112"/>
            <a:ext cx="5974168" cy="369332"/>
          </a:xfrm>
          <a:prstGeom prst="rect">
            <a:avLst/>
          </a:prstGeom>
          <a:noFill/>
        </p:spPr>
        <p:txBody>
          <a:bodyPr wrap="square" rtlCol="0">
            <a:spAutoFit/>
          </a:bodyPr>
          <a:lstStyle/>
          <a:p>
            <a:pPr algn="ctr"/>
            <a:r>
              <a:rPr kumimoji="1" lang="ja-JP" altLang="en-US" b="1" dirty="0">
                <a:solidFill>
                  <a:schemeClr val="bg1"/>
                </a:solidFill>
                <a:latin typeface="HG丸ｺﾞｼｯｸM-PRO" panose="020F0600000000000000" pitchFamily="50" charset="-128"/>
                <a:ea typeface="HG丸ｺﾞｼｯｸM-PRO" panose="020F0600000000000000" pitchFamily="50" charset="-128"/>
              </a:rPr>
              <a:t>阿権集落　樹齢</a:t>
            </a:r>
            <a:r>
              <a:rPr kumimoji="1" lang="en-US" altLang="ja-JP" b="1" dirty="0">
                <a:solidFill>
                  <a:schemeClr val="bg1"/>
                </a:solidFill>
                <a:latin typeface="HG丸ｺﾞｼｯｸM-PRO" panose="020F0600000000000000" pitchFamily="50" charset="-128"/>
                <a:ea typeface="HG丸ｺﾞｼｯｸM-PRO" panose="020F0600000000000000" pitchFamily="50" charset="-128"/>
              </a:rPr>
              <a:t>300</a:t>
            </a:r>
            <a:r>
              <a:rPr kumimoji="1" lang="ja-JP" altLang="en-US" b="1" dirty="0">
                <a:solidFill>
                  <a:schemeClr val="bg1"/>
                </a:solidFill>
                <a:latin typeface="HG丸ｺﾞｼｯｸM-PRO" panose="020F0600000000000000" pitchFamily="50" charset="-128"/>
                <a:ea typeface="HG丸ｺﾞｼｯｸM-PRO" panose="020F0600000000000000" pitchFamily="50" charset="-128"/>
              </a:rPr>
              <a:t>年といわれるガジュマルの樹</a:t>
            </a:r>
          </a:p>
        </p:txBody>
      </p:sp>
      <p:sp>
        <p:nvSpPr>
          <p:cNvPr id="9" name="テキスト ボックス 8"/>
          <p:cNvSpPr txBox="1"/>
          <p:nvPr/>
        </p:nvSpPr>
        <p:spPr>
          <a:xfrm>
            <a:off x="6217832" y="6302241"/>
            <a:ext cx="5974168" cy="369332"/>
          </a:xfrm>
          <a:prstGeom prst="rect">
            <a:avLst/>
          </a:prstGeom>
          <a:noFill/>
        </p:spPr>
        <p:txBody>
          <a:bodyPr wrap="square" rtlCol="0">
            <a:spAutoFit/>
          </a:bodyPr>
          <a:lstStyle/>
          <a:p>
            <a:pPr algn="ctr"/>
            <a:r>
              <a:rPr kumimoji="1" lang="ja-JP" altLang="en-US" b="1" dirty="0">
                <a:solidFill>
                  <a:schemeClr val="bg1"/>
                </a:solidFill>
                <a:latin typeface="HG丸ｺﾞｼｯｸM-PRO" panose="020F0600000000000000" pitchFamily="50" charset="-128"/>
                <a:ea typeface="HG丸ｺﾞｼｯｸM-PRO" panose="020F0600000000000000" pitchFamily="50" charset="-128"/>
              </a:rPr>
              <a:t>奄美十景　犬田布岬と戦艦大和の慰霊碑</a:t>
            </a:r>
          </a:p>
        </p:txBody>
      </p:sp>
      <p:sp>
        <p:nvSpPr>
          <p:cNvPr id="3" name="テキスト ボックス 2"/>
          <p:cNvSpPr txBox="1"/>
          <p:nvPr/>
        </p:nvSpPr>
        <p:spPr>
          <a:xfrm>
            <a:off x="420450" y="5398029"/>
            <a:ext cx="5675550" cy="1200329"/>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　長い年月で育まれてきた手つかずの自然が残る伊仙町には、観光地としての魅力もたっぷりな場所。</a:t>
            </a: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0414" y="1353528"/>
            <a:ext cx="2861885" cy="1805612"/>
          </a:xfrm>
          <a:prstGeom prst="rect">
            <a:avLst/>
          </a:prstGeom>
        </p:spPr>
      </p:pic>
      <p:sp>
        <p:nvSpPr>
          <p:cNvPr id="11" name="テキスト ボックス 10"/>
          <p:cNvSpPr txBox="1"/>
          <p:nvPr/>
        </p:nvSpPr>
        <p:spPr>
          <a:xfrm>
            <a:off x="10914259" y="1380755"/>
            <a:ext cx="1116076" cy="369332"/>
          </a:xfrm>
          <a:prstGeom prst="rect">
            <a:avLst/>
          </a:prstGeom>
          <a:noFill/>
        </p:spPr>
        <p:txBody>
          <a:bodyPr wrap="square" rtlCol="0">
            <a:spAutoFit/>
          </a:bodyPr>
          <a:lstStyle/>
          <a:p>
            <a:r>
              <a:rPr lang="ja-JP" altLang="en-US" b="1" dirty="0">
                <a:solidFill>
                  <a:schemeClr val="bg1"/>
                </a:solidFill>
                <a:latin typeface="HG丸ｺﾞｼｯｸM-PRO" panose="020F0600000000000000" pitchFamily="50" charset="-128"/>
                <a:ea typeface="HG丸ｺﾞｼｯｸM-PRO" panose="020F0600000000000000" pitchFamily="50" charset="-128"/>
              </a:rPr>
              <a:t>闘牛大会</a:t>
            </a:r>
            <a:endParaRPr kumimoji="1" lang="ja-JP" altLang="en-US" b="1" dirty="0">
              <a:solidFill>
                <a:schemeClr val="bg1"/>
              </a:solidFill>
              <a:latin typeface="HG丸ｺﾞｼｯｸM-PRO" panose="020F0600000000000000" pitchFamily="50" charset="-128"/>
              <a:ea typeface="HG丸ｺﾞｼｯｸM-PRO" panose="020F0600000000000000" pitchFamily="50" charset="-128"/>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148" y="1325140"/>
            <a:ext cx="2836434" cy="1814112"/>
          </a:xfrm>
          <a:prstGeom prst="rect">
            <a:avLst/>
          </a:prstGeom>
        </p:spPr>
      </p:pic>
      <p:sp>
        <p:nvSpPr>
          <p:cNvPr id="10" name="テキスト ボックス 9"/>
          <p:cNvSpPr txBox="1"/>
          <p:nvPr/>
        </p:nvSpPr>
        <p:spPr>
          <a:xfrm>
            <a:off x="6467231" y="2696751"/>
            <a:ext cx="2179756" cy="369332"/>
          </a:xfrm>
          <a:prstGeom prst="rect">
            <a:avLst/>
          </a:prstGeom>
          <a:noFill/>
        </p:spPr>
        <p:txBody>
          <a:bodyPr wrap="square" rtlCol="0">
            <a:spAutoFit/>
          </a:bodyPr>
          <a:lstStyle/>
          <a:p>
            <a:r>
              <a:rPr lang="ja-JP" altLang="en-US" b="1" dirty="0">
                <a:solidFill>
                  <a:schemeClr val="bg1"/>
                </a:solidFill>
                <a:latin typeface="HG丸ｺﾞｼｯｸM-PRO" panose="020F0600000000000000" pitchFamily="50" charset="-128"/>
                <a:ea typeface="HG丸ｺﾞｼｯｸM-PRO" panose="020F0600000000000000" pitchFamily="50" charset="-128"/>
              </a:rPr>
              <a:t>塩田　ミヤトバル</a:t>
            </a:r>
            <a:endParaRPr kumimoji="1" lang="ja-JP" altLang="en-US" b="1" dirty="0">
              <a:solidFill>
                <a:schemeClr val="bg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917186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165071"/>
            <a:ext cx="10515600" cy="1325563"/>
          </a:xfrm>
        </p:spPr>
        <p:txBody>
          <a:bodyPr/>
          <a:lstStyle/>
          <a:p>
            <a:r>
              <a:rPr kumimoji="1" lang="ja-JP" altLang="en-US" dirty="0"/>
              <a:t>・日々、日々発見の風景</a:t>
            </a: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6557" y="1724544"/>
            <a:ext cx="5359443" cy="2463104"/>
          </a:xfrm>
          <a:prstGeom prst="rect">
            <a:avLst/>
          </a:prstGeom>
          <a:ln>
            <a:noFill/>
          </a:ln>
          <a:effectLst>
            <a:softEdge rad="112500"/>
          </a:effectLst>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337" y="1724544"/>
            <a:ext cx="5514932" cy="2429337"/>
          </a:xfrm>
          <a:prstGeom prst="rect">
            <a:avLst/>
          </a:prstGeom>
          <a:ln>
            <a:noFill/>
          </a:ln>
          <a:effectLst>
            <a:softEdge rad="112500"/>
          </a:effectLst>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557" y="4295468"/>
            <a:ext cx="5359443" cy="2562531"/>
          </a:xfrm>
          <a:prstGeom prst="rect">
            <a:avLst/>
          </a:prstGeom>
          <a:ln>
            <a:noFill/>
          </a:ln>
          <a:effectLst>
            <a:softEdge rad="112500"/>
          </a:effectLst>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5939" y="4295470"/>
            <a:ext cx="5536330" cy="2562529"/>
          </a:xfrm>
          <a:prstGeom prst="rect">
            <a:avLst/>
          </a:prstGeom>
          <a:ln>
            <a:noFill/>
          </a:ln>
          <a:effectLst>
            <a:softEdge rad="112500"/>
          </a:effectLst>
        </p:spPr>
      </p:pic>
      <p:sp>
        <p:nvSpPr>
          <p:cNvPr id="10" name="テキスト ボックス 9"/>
          <p:cNvSpPr txBox="1"/>
          <p:nvPr/>
        </p:nvSpPr>
        <p:spPr>
          <a:xfrm>
            <a:off x="988140" y="1198344"/>
            <a:ext cx="10215717" cy="400110"/>
          </a:xfrm>
          <a:prstGeom prst="rect">
            <a:avLst/>
          </a:prstGeom>
          <a:noFill/>
        </p:spPr>
        <p:txBody>
          <a:bodyPr wrap="square" rtlCol="0">
            <a:spAutoFit/>
          </a:bodyPr>
          <a:lstStyle/>
          <a:p>
            <a:pPr algn="ctr"/>
            <a:r>
              <a:rPr kumimoji="1" lang="ja-JP" altLang="en-US" sz="2000" dirty="0">
                <a:latin typeface="Meiryo UI" panose="020B0604030504040204" pitchFamily="50" charset="-128"/>
                <a:ea typeface="Meiryo UI" panose="020B0604030504040204" pitchFamily="50" charset="-128"/>
              </a:rPr>
              <a:t>刻一刻と変わって行く自然の風景。日々の風景に、ただ</a:t>
            </a:r>
            <a:r>
              <a:rPr lang="ja-JP" altLang="en-US" sz="2000" dirty="0">
                <a:latin typeface="Meiryo UI" panose="020B0604030504040204" pitchFamily="50" charset="-128"/>
                <a:ea typeface="Meiryo UI" panose="020B0604030504040204" pitchFamily="50" charset="-128"/>
              </a:rPr>
              <a:t>ただ</a:t>
            </a:r>
            <a:r>
              <a:rPr kumimoji="1" lang="ja-JP" altLang="en-US" sz="2000" dirty="0">
                <a:latin typeface="Meiryo UI" panose="020B0604030504040204" pitchFamily="50" charset="-128"/>
                <a:ea typeface="Meiryo UI" panose="020B0604030504040204" pitchFamily="50" charset="-128"/>
              </a:rPr>
              <a:t>感動・・・</a:t>
            </a:r>
          </a:p>
        </p:txBody>
      </p:sp>
      <p:sp>
        <p:nvSpPr>
          <p:cNvPr id="3" name="テキスト ボックス 2"/>
          <p:cNvSpPr txBox="1"/>
          <p:nvPr/>
        </p:nvSpPr>
        <p:spPr>
          <a:xfrm>
            <a:off x="2376877" y="3703579"/>
            <a:ext cx="2382592" cy="369332"/>
          </a:xfrm>
          <a:prstGeom prst="rect">
            <a:avLst/>
          </a:prstGeom>
          <a:noFill/>
        </p:spPr>
        <p:txBody>
          <a:bodyPr wrap="square" rtlCol="0">
            <a:spAutoFit/>
          </a:body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喜念浜から昇る朝日</a:t>
            </a:r>
          </a:p>
        </p:txBody>
      </p:sp>
      <p:sp>
        <p:nvSpPr>
          <p:cNvPr id="11" name="テキスト ボックス 10"/>
          <p:cNvSpPr txBox="1"/>
          <p:nvPr/>
        </p:nvSpPr>
        <p:spPr>
          <a:xfrm>
            <a:off x="1917531" y="6266110"/>
            <a:ext cx="3301285" cy="369332"/>
          </a:xfrm>
          <a:prstGeom prst="rect">
            <a:avLst/>
          </a:prstGeom>
          <a:noFill/>
        </p:spPr>
        <p:txBody>
          <a:bodyPr wrap="square" rtlCol="0">
            <a:spAutoFit/>
          </a:body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戦艦大和記念碑と満天の星空</a:t>
            </a:r>
          </a:p>
        </p:txBody>
      </p:sp>
      <p:sp>
        <p:nvSpPr>
          <p:cNvPr id="12" name="テキスト ボックス 11"/>
          <p:cNvSpPr txBox="1"/>
          <p:nvPr/>
        </p:nvSpPr>
        <p:spPr>
          <a:xfrm>
            <a:off x="7634265" y="3703581"/>
            <a:ext cx="2781075" cy="369332"/>
          </a:xfrm>
          <a:prstGeom prst="rect">
            <a:avLst/>
          </a:prstGeom>
          <a:noFill/>
        </p:spPr>
        <p:txBody>
          <a:bodyPr wrap="square" rtlCol="0">
            <a:spAutoFit/>
          </a:body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高台から臨む天使の梯子</a:t>
            </a:r>
          </a:p>
        </p:txBody>
      </p:sp>
      <p:sp>
        <p:nvSpPr>
          <p:cNvPr id="13" name="テキスト ボックス 12"/>
          <p:cNvSpPr txBox="1"/>
          <p:nvPr/>
        </p:nvSpPr>
        <p:spPr>
          <a:xfrm>
            <a:off x="7739476" y="6266110"/>
            <a:ext cx="2549255" cy="369332"/>
          </a:xfrm>
          <a:prstGeom prst="rect">
            <a:avLst/>
          </a:prstGeom>
          <a:noFill/>
        </p:spPr>
        <p:txBody>
          <a:bodyPr wrap="square" rtlCol="0">
            <a:spAutoFit/>
          </a:body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犬田布岬から見る夕日</a:t>
            </a:r>
          </a:p>
        </p:txBody>
      </p:sp>
    </p:spTree>
    <p:extLst>
      <p:ext uri="{BB962C8B-B14F-4D97-AF65-F5344CB8AC3E}">
        <p14:creationId xmlns:p14="http://schemas.microsoft.com/office/powerpoint/2010/main" val="377989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・生活も意外（？）に便利なので安心</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1266" y="1339737"/>
            <a:ext cx="5653185" cy="2617666"/>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87" y="4179327"/>
            <a:ext cx="5617764" cy="2591841"/>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339737"/>
            <a:ext cx="5474648" cy="2617666"/>
          </a:xfrm>
          <a:prstGeom prst="rect">
            <a:avLst/>
          </a:prstGeom>
        </p:spPr>
      </p:pic>
      <p:sp>
        <p:nvSpPr>
          <p:cNvPr id="8" name="テキスト ボックス 7"/>
          <p:cNvSpPr txBox="1"/>
          <p:nvPr/>
        </p:nvSpPr>
        <p:spPr>
          <a:xfrm>
            <a:off x="6096000" y="3969464"/>
            <a:ext cx="5583382" cy="3046988"/>
          </a:xfrm>
          <a:prstGeom prst="rect">
            <a:avLst/>
          </a:prstGeom>
          <a:noFill/>
        </p:spPr>
        <p:txBody>
          <a:bodyPr wrap="square" rtlCol="0">
            <a:spAutoFit/>
          </a:bodyPr>
          <a:lstStyle/>
          <a:p>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町内には、スーパーや</a:t>
            </a:r>
            <a:r>
              <a:rPr lang="en-US" altLang="ja-JP" sz="2400" dirty="0">
                <a:latin typeface="HG丸ｺﾞｼｯｸM-PRO" panose="020F0600000000000000" pitchFamily="50" charset="-128"/>
                <a:ea typeface="HG丸ｺﾞｼｯｸM-PRO" panose="020F0600000000000000" pitchFamily="50" charset="-128"/>
              </a:rPr>
              <a:t>24H</a:t>
            </a:r>
            <a:r>
              <a:rPr lang="ja-JP" altLang="en-US" sz="2400" dirty="0">
                <a:latin typeface="HG丸ｺﾞｼｯｸM-PRO" panose="020F0600000000000000" pitchFamily="50" charset="-128"/>
                <a:ea typeface="HG丸ｺﾞｼｯｸM-PRO" panose="020F0600000000000000" pitchFamily="50" charset="-128"/>
              </a:rPr>
              <a:t>営業のコンビニや病院、</a:t>
            </a:r>
            <a:r>
              <a:rPr lang="en-US" altLang="ja-JP" sz="2400" dirty="0">
                <a:latin typeface="HG丸ｺﾞｼｯｸM-PRO" panose="020F0600000000000000" pitchFamily="50" charset="-128"/>
                <a:ea typeface="HG丸ｺﾞｼｯｸM-PRO" panose="020F0600000000000000" pitchFamily="50" charset="-128"/>
              </a:rPr>
              <a:t>100</a:t>
            </a:r>
            <a:r>
              <a:rPr lang="ja-JP" altLang="en-US" sz="2400" dirty="0">
                <a:latin typeface="HG丸ｺﾞｼｯｸM-PRO" panose="020F0600000000000000" pitchFamily="50" charset="-128"/>
                <a:ea typeface="HG丸ｺﾞｼｯｸM-PRO" panose="020F0600000000000000" pitchFamily="50" charset="-128"/>
              </a:rPr>
              <a:t>円ショップ、もちろん金融機関や郵便局もあり、生活環境も整っています。日々の生活の中で、特段不便に感じる事は無いかと思います。</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91230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2885" y="236028"/>
            <a:ext cx="10515600" cy="1288818"/>
          </a:xfrm>
        </p:spPr>
        <p:txBody>
          <a:bodyPr anchor="t"/>
          <a:lstStyle/>
          <a:p>
            <a:r>
              <a:rPr kumimoji="1" lang="ja-JP" altLang="en-US" dirty="0"/>
              <a:t>・</a:t>
            </a:r>
            <a:r>
              <a:rPr kumimoji="1" lang="ja-JP" altLang="en-US" dirty="0" err="1"/>
              <a:t>ほ</a:t>
            </a:r>
            <a:r>
              <a:rPr kumimoji="1" lang="ja-JP" altLang="en-US" dirty="0"/>
              <a:t>ーら</a:t>
            </a:r>
            <a:r>
              <a:rPr kumimoji="1" lang="ja-JP" altLang="en-US" dirty="0" err="1"/>
              <a:t>い</a:t>
            </a:r>
            <a:r>
              <a:rPr kumimoji="1" lang="ja-JP" altLang="en-US" dirty="0"/>
              <a:t>館で健康に</a:t>
            </a:r>
            <a:br>
              <a:rPr kumimoji="1" lang="en-US" altLang="ja-JP" dirty="0"/>
            </a:br>
            <a:endParaRPr kumimoji="1" lang="ja-JP" altLang="en-US" sz="2400" b="1"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5137" y="2717442"/>
            <a:ext cx="7341725" cy="2447242"/>
          </a:xfrm>
        </p:spPr>
      </p:pic>
      <p:pic>
        <p:nvPicPr>
          <p:cNvPr id="5" name="図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val="0"/>
              </a:ext>
            </a:extLst>
          </a:blip>
          <a:stretch>
            <a:fillRect/>
          </a:stretch>
        </p:blipFill>
        <p:spPr>
          <a:xfrm>
            <a:off x="280263" y="1191496"/>
            <a:ext cx="3145164" cy="2096776"/>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6323" y="1186644"/>
            <a:ext cx="3145164" cy="2096776"/>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263" y="4711253"/>
            <a:ext cx="3145164" cy="2096776"/>
          </a:xfrm>
          <a:prstGeom prst="rect">
            <a:avLst/>
          </a:prstGeom>
        </p:spPr>
      </p:pic>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6323" y="4672878"/>
            <a:ext cx="3145164" cy="2096776"/>
          </a:xfrm>
          <a:prstGeom prst="rect">
            <a:avLst/>
          </a:prstGeom>
        </p:spPr>
      </p:pic>
      <p:sp>
        <p:nvSpPr>
          <p:cNvPr id="9" name="テキスト ボックス 8"/>
          <p:cNvSpPr txBox="1"/>
          <p:nvPr/>
        </p:nvSpPr>
        <p:spPr>
          <a:xfrm>
            <a:off x="1967346" y="2928176"/>
            <a:ext cx="1458082" cy="369332"/>
          </a:xfrm>
          <a:prstGeom prst="rect">
            <a:avLst/>
          </a:prstGeom>
          <a:noFill/>
        </p:spPr>
        <p:txBody>
          <a:bodyPr wrap="square" rtlCol="0">
            <a:spAutoFit/>
          </a:bodyPr>
          <a:lstStyle/>
          <a:p>
            <a:r>
              <a:rPr lang="ja-JP" altLang="en-US" b="1" dirty="0">
                <a:solidFill>
                  <a:schemeClr val="bg1"/>
                </a:solidFill>
                <a:latin typeface="HG丸ｺﾞｼｯｸM-PRO" panose="020F0600000000000000" pitchFamily="50" charset="-128"/>
                <a:ea typeface="HG丸ｺﾞｼｯｸM-PRO" panose="020F0600000000000000" pitchFamily="50" charset="-128"/>
              </a:rPr>
              <a:t>温水プール</a:t>
            </a:r>
            <a:endParaRPr kumimoji="1" lang="ja-JP" altLang="en-US"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10029727" y="2914088"/>
            <a:ext cx="2162273" cy="369332"/>
          </a:xfrm>
          <a:prstGeom prst="rect">
            <a:avLst/>
          </a:prstGeom>
          <a:noFill/>
        </p:spPr>
        <p:txBody>
          <a:bodyPr wrap="square" rtlCol="0">
            <a:spAutoFit/>
          </a:body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トレーニングジム</a:t>
            </a:r>
          </a:p>
        </p:txBody>
      </p:sp>
      <p:sp>
        <p:nvSpPr>
          <p:cNvPr id="12" name="テキスト ボックス 11"/>
          <p:cNvSpPr txBox="1"/>
          <p:nvPr/>
        </p:nvSpPr>
        <p:spPr>
          <a:xfrm>
            <a:off x="10894091" y="6431452"/>
            <a:ext cx="1207396" cy="369332"/>
          </a:xfrm>
          <a:prstGeom prst="rect">
            <a:avLst/>
          </a:prstGeom>
          <a:noFill/>
        </p:spPr>
        <p:txBody>
          <a:bodyPr wrap="square" rtlCol="0">
            <a:spAutoFit/>
          </a:body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温浴施設</a:t>
            </a:r>
          </a:p>
        </p:txBody>
      </p:sp>
      <p:sp>
        <p:nvSpPr>
          <p:cNvPr id="13" name="テキスト ボックス 12"/>
          <p:cNvSpPr txBox="1"/>
          <p:nvPr/>
        </p:nvSpPr>
        <p:spPr>
          <a:xfrm>
            <a:off x="4187470" y="4587110"/>
            <a:ext cx="4969410" cy="461665"/>
          </a:xfrm>
          <a:prstGeom prst="rect">
            <a:avLst/>
          </a:prstGeom>
          <a:noFill/>
        </p:spPr>
        <p:txBody>
          <a:bodyPr wrap="square" rtlCol="0">
            <a:spAutoFit/>
          </a:bodyPr>
          <a:lstStyle/>
          <a:p>
            <a:r>
              <a:rPr lang="ja-JP" altLang="en-US" sz="2400" b="1" dirty="0">
                <a:solidFill>
                  <a:schemeClr val="bg1"/>
                </a:solidFill>
                <a:latin typeface="HG丸ｺﾞｼｯｸM-PRO" panose="020F0600000000000000" pitchFamily="50" charset="-128"/>
                <a:ea typeface="HG丸ｺﾞｼｯｸM-PRO" panose="020F0600000000000000" pitchFamily="50" charset="-128"/>
              </a:rPr>
              <a:t>徳之島交流広場　</a:t>
            </a:r>
            <a:r>
              <a:rPr lang="ja-JP" altLang="en-US" sz="2400" b="1" dirty="0" err="1">
                <a:solidFill>
                  <a:schemeClr val="bg1"/>
                </a:solidFill>
                <a:latin typeface="HG丸ｺﾞｼｯｸM-PRO" panose="020F0600000000000000" pitchFamily="50" charset="-128"/>
                <a:ea typeface="HG丸ｺﾞｼｯｸM-PRO" panose="020F0600000000000000" pitchFamily="50" charset="-128"/>
              </a:rPr>
              <a:t>ほ</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ーら</a:t>
            </a:r>
            <a:r>
              <a:rPr lang="ja-JP" altLang="en-US" sz="2400" b="1" dirty="0" err="1">
                <a:solidFill>
                  <a:schemeClr val="bg1"/>
                </a:solidFill>
                <a:latin typeface="HG丸ｺﾞｼｯｸM-PRO" panose="020F0600000000000000" pitchFamily="50" charset="-128"/>
                <a:ea typeface="HG丸ｺﾞｼｯｸM-PRO" panose="020F0600000000000000" pitchFamily="50" charset="-128"/>
              </a:rPr>
              <a:t>い</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館</a:t>
            </a:r>
            <a:endParaRPr kumimoji="1" lang="ja-JP" altLang="en-US" sz="2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3972520" y="5348783"/>
            <a:ext cx="4638080" cy="1569660"/>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伊仙町自慢の健康増進施設です。伊仙町で働きながら、健康作りにもチャレンジ！</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5" name="テキスト ボックス 14"/>
          <p:cNvSpPr txBox="1"/>
          <p:nvPr/>
        </p:nvSpPr>
        <p:spPr>
          <a:xfrm>
            <a:off x="3775441" y="1173169"/>
            <a:ext cx="4813863" cy="1938992"/>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「ほーらい」と喜びや楽しみという意味。「</a:t>
            </a:r>
            <a:r>
              <a:rPr kumimoji="1" lang="ja-JP" altLang="en-US" sz="2400" dirty="0" err="1">
                <a:latin typeface="HG丸ｺﾞｼｯｸM-PRO" panose="020F0600000000000000" pitchFamily="50" charset="-128"/>
                <a:ea typeface="HG丸ｺﾞｼｯｸM-PRO" panose="020F0600000000000000" pitchFamily="50" charset="-128"/>
              </a:rPr>
              <a:t>ほ</a:t>
            </a:r>
            <a:r>
              <a:rPr kumimoji="1" lang="ja-JP" altLang="en-US" sz="2400" dirty="0">
                <a:latin typeface="HG丸ｺﾞｼｯｸM-PRO" panose="020F0600000000000000" pitchFamily="50" charset="-128"/>
                <a:ea typeface="HG丸ｺﾞｼｯｸM-PRO" panose="020F0600000000000000" pitchFamily="50" charset="-128"/>
              </a:rPr>
              <a:t>ーら</a:t>
            </a:r>
            <a:r>
              <a:rPr kumimoji="1" lang="ja-JP" altLang="en-US" sz="2400" dirty="0" err="1">
                <a:latin typeface="HG丸ｺﾞｼｯｸM-PRO" panose="020F0600000000000000" pitchFamily="50" charset="-128"/>
                <a:ea typeface="HG丸ｺﾞｼｯｸM-PRO" panose="020F0600000000000000" pitchFamily="50" charset="-128"/>
              </a:rPr>
              <a:t>い</a:t>
            </a:r>
            <a:r>
              <a:rPr lang="ja-JP" altLang="en-US" sz="2400" dirty="0">
                <a:latin typeface="HG丸ｺﾞｼｯｸM-PRO" panose="020F0600000000000000" pitchFamily="50" charset="-128"/>
                <a:ea typeface="HG丸ｺﾞｼｯｸM-PRO" panose="020F0600000000000000" pitchFamily="50" charset="-128"/>
              </a:rPr>
              <a:t>館」は</a:t>
            </a:r>
            <a:r>
              <a:rPr kumimoji="1" lang="ja-JP" altLang="en-US" sz="2400" dirty="0">
                <a:latin typeface="HG丸ｺﾞｼｯｸM-PRO" panose="020F0600000000000000" pitchFamily="50" charset="-128"/>
                <a:ea typeface="HG丸ｺﾞｼｯｸM-PRO" panose="020F0600000000000000" pitchFamily="50" charset="-128"/>
              </a:rPr>
              <a:t>みんなが元気に健康に楽しく集まれる場所なんです。</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6" name="テキスト ボックス 15"/>
          <p:cNvSpPr txBox="1"/>
          <p:nvPr/>
        </p:nvSpPr>
        <p:spPr>
          <a:xfrm>
            <a:off x="2140207" y="6472857"/>
            <a:ext cx="1458082" cy="369332"/>
          </a:xfrm>
          <a:prstGeom prst="rect">
            <a:avLst/>
          </a:prstGeom>
          <a:noFill/>
        </p:spPr>
        <p:txBody>
          <a:bodyPr wrap="square" rtlCol="0">
            <a:spAutoFit/>
          </a:bodyPr>
          <a:lstStyle/>
          <a:p>
            <a:r>
              <a:rPr lang="ja-JP" altLang="en-US" b="1" dirty="0">
                <a:solidFill>
                  <a:schemeClr val="bg1"/>
                </a:solidFill>
                <a:latin typeface="HG丸ｺﾞｼｯｸM-PRO" panose="020F0600000000000000" pitchFamily="50" charset="-128"/>
                <a:ea typeface="HG丸ｺﾞｼｯｸM-PRO" panose="020F0600000000000000" pitchFamily="50" charset="-128"/>
              </a:rPr>
              <a:t>運動ｽﾀｼﾞｵ</a:t>
            </a:r>
            <a:endParaRPr kumimoji="1" lang="ja-JP" altLang="en-US" b="1" dirty="0">
              <a:solidFill>
                <a:schemeClr val="bg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332246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3149" y="4159877"/>
            <a:ext cx="3597052" cy="2398035"/>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149" y="1417252"/>
            <a:ext cx="3597052" cy="2398035"/>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798" y="1417252"/>
            <a:ext cx="3602145" cy="2401430"/>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798" y="4159877"/>
            <a:ext cx="3602145" cy="2401430"/>
          </a:xfrm>
          <a:prstGeom prst="rect">
            <a:avLst/>
          </a:prstGeom>
        </p:spPr>
      </p:pic>
      <p:sp>
        <p:nvSpPr>
          <p:cNvPr id="2" name="タイトル 1"/>
          <p:cNvSpPr>
            <a:spLocks noGrp="1"/>
          </p:cNvSpPr>
          <p:nvPr>
            <p:ph type="title"/>
          </p:nvPr>
        </p:nvSpPr>
        <p:spPr/>
        <p:txBody>
          <a:bodyPr/>
          <a:lstStyle/>
          <a:p>
            <a:r>
              <a:rPr kumimoji="1" lang="ja-JP" altLang="en-US" dirty="0"/>
              <a:t>・闘牛を楽しもう！</a:t>
            </a:r>
          </a:p>
        </p:txBody>
      </p:sp>
      <p:pic>
        <p:nvPicPr>
          <p:cNvPr id="4" name="コンテンツ プレースホルダー 3"/>
          <p:cNvPicPr>
            <a:picLocks noGrp="1" noChangeAspect="1"/>
          </p:cNvPicPr>
          <p:nvPr>
            <p:ph idx="1"/>
          </p:nvPr>
        </p:nvPicPr>
        <p:blipFill>
          <a:blip r:embed="rId6" cstate="print">
            <a:extLst>
              <a:ext uri="{BEBA8EAE-BF5A-486C-A8C5-ECC9F3942E4B}">
                <a14:imgProps xmlns:a14="http://schemas.microsoft.com/office/drawing/2010/main">
                  <a14:imgLayer r:embed="rId7">
                    <a14:imgEffect>
                      <a14:brightnessContrast bright="35000"/>
                    </a14:imgEffect>
                  </a14:imgLayer>
                </a14:imgProps>
              </a:ext>
              <a:ext uri="{28A0092B-C50C-407E-A947-70E740481C1C}">
                <a14:useLocalDpi xmlns:a14="http://schemas.microsoft.com/office/drawing/2010/main" val="0"/>
              </a:ext>
            </a:extLst>
          </a:blip>
          <a:stretch>
            <a:fillRect/>
          </a:stretch>
        </p:blipFill>
        <p:spPr>
          <a:xfrm>
            <a:off x="3895412" y="2617967"/>
            <a:ext cx="4401175" cy="2445097"/>
          </a:xfrm>
        </p:spPr>
      </p:pic>
      <p:sp>
        <p:nvSpPr>
          <p:cNvPr id="10" name="テキスト ボックス 9"/>
          <p:cNvSpPr txBox="1"/>
          <p:nvPr/>
        </p:nvSpPr>
        <p:spPr>
          <a:xfrm>
            <a:off x="838200" y="3429000"/>
            <a:ext cx="1550158" cy="369332"/>
          </a:xfrm>
          <a:prstGeom prst="rect">
            <a:avLst/>
          </a:prstGeom>
          <a:noFill/>
        </p:spPr>
        <p:txBody>
          <a:bodyPr wrap="square" rtlCol="0">
            <a:spAutoFit/>
          </a:body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なくさみ館</a:t>
            </a:r>
          </a:p>
        </p:txBody>
      </p:sp>
      <p:sp>
        <p:nvSpPr>
          <p:cNvPr id="11" name="テキスト ボックス 10"/>
          <p:cNvSpPr txBox="1"/>
          <p:nvPr/>
        </p:nvSpPr>
        <p:spPr>
          <a:xfrm>
            <a:off x="3364230" y="6093045"/>
            <a:ext cx="1062364"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闘牛場</a:t>
            </a:r>
          </a:p>
        </p:txBody>
      </p:sp>
      <p:sp>
        <p:nvSpPr>
          <p:cNvPr id="12" name="テキスト ボックス 11"/>
          <p:cNvSpPr txBox="1"/>
          <p:nvPr/>
        </p:nvSpPr>
        <p:spPr>
          <a:xfrm>
            <a:off x="9403307" y="3428741"/>
            <a:ext cx="2146894"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闘牛の散歩の様子</a:t>
            </a:r>
          </a:p>
        </p:txBody>
      </p:sp>
      <p:sp>
        <p:nvSpPr>
          <p:cNvPr id="14" name="テキスト ボックス 13"/>
          <p:cNvSpPr txBox="1"/>
          <p:nvPr/>
        </p:nvSpPr>
        <p:spPr>
          <a:xfrm>
            <a:off x="10530208" y="5631380"/>
            <a:ext cx="1232494" cy="923330"/>
          </a:xfrm>
          <a:prstGeom prst="rect">
            <a:avLst/>
          </a:prstGeom>
          <a:noFill/>
        </p:spPr>
        <p:txBody>
          <a:bodyPr wrap="square" rtlCol="0">
            <a:spAutoFit/>
          </a:body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闘牛</a:t>
            </a:r>
            <a:endParaRPr kumimoji="1" lang="en-US" altLang="ja-JP" b="1" dirty="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大会</a:t>
            </a:r>
            <a:endParaRPr kumimoji="1" lang="en-US" altLang="ja-JP" b="1" dirty="0">
              <a:solidFill>
                <a:schemeClr val="bg1"/>
              </a:solidFill>
              <a:latin typeface="HG丸ｺﾞｼｯｸM-PRO" panose="020F0600000000000000" pitchFamily="50" charset="-128"/>
              <a:ea typeface="HG丸ｺﾞｼｯｸM-PRO" panose="020F0600000000000000" pitchFamily="50" charset="-128"/>
            </a:endParaRPr>
          </a:p>
          <a:p>
            <a:r>
              <a:rPr lang="ja-JP" altLang="en-US" b="1" dirty="0">
                <a:solidFill>
                  <a:schemeClr val="bg1"/>
                </a:solidFill>
                <a:latin typeface="HG丸ｺﾞｼｯｸM-PRO" panose="020F0600000000000000" pitchFamily="50" charset="-128"/>
                <a:ea typeface="HG丸ｺﾞｼｯｸM-PRO" panose="020F0600000000000000" pitchFamily="50" charset="-128"/>
              </a:rPr>
              <a:t>ポスター</a:t>
            </a:r>
            <a:endParaRPr kumimoji="1" lang="ja-JP" altLang="en-US"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5" name="テキスト ボックス 14"/>
          <p:cNvSpPr txBox="1"/>
          <p:nvPr/>
        </p:nvSpPr>
        <p:spPr>
          <a:xfrm>
            <a:off x="4391243" y="1354129"/>
            <a:ext cx="3512805" cy="144655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　徳之島の代表的な文化である闘牛。</a:t>
            </a:r>
            <a:r>
              <a:rPr kumimoji="1" lang="en-US" altLang="ja-JP" sz="2000" dirty="0">
                <a:latin typeface="HG丸ｺﾞｼｯｸM-PRO" panose="020F0600000000000000" pitchFamily="50" charset="-128"/>
                <a:ea typeface="HG丸ｺﾞｼｯｸM-PRO" panose="020F0600000000000000" pitchFamily="50" charset="-128"/>
              </a:rPr>
              <a:t>400</a:t>
            </a:r>
            <a:r>
              <a:rPr kumimoji="1" lang="ja-JP" altLang="en-US" sz="2000" dirty="0">
                <a:latin typeface="HG丸ｺﾞｼｯｸM-PRO" panose="020F0600000000000000" pitchFamily="50" charset="-128"/>
                <a:ea typeface="HG丸ｺﾞｼｯｸM-PRO" panose="020F0600000000000000" pitchFamily="50" charset="-128"/>
              </a:rPr>
              <a:t>年前から行われています</a:t>
            </a:r>
            <a:r>
              <a:rPr kumimoji="1" lang="ja-JP" altLang="en-US" sz="2400" dirty="0">
                <a:latin typeface="HG丸ｺﾞｼｯｸM-PRO" panose="020F0600000000000000" pitchFamily="50" charset="-128"/>
                <a:ea typeface="HG丸ｺﾞｼｯｸM-PRO" panose="020F0600000000000000" pitchFamily="50" charset="-128"/>
              </a:rPr>
              <a:t>。</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6" name="テキスト ボックス 15"/>
          <p:cNvSpPr txBox="1"/>
          <p:nvPr/>
        </p:nvSpPr>
        <p:spPr>
          <a:xfrm>
            <a:off x="4384369" y="5400547"/>
            <a:ext cx="3611006" cy="1384995"/>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　町のいたるところで、牛</a:t>
            </a:r>
            <a:r>
              <a:rPr lang="ja-JP" altLang="en-US" sz="2000" dirty="0">
                <a:latin typeface="HG丸ｺﾞｼｯｸM-PRO" panose="020F0600000000000000" pitchFamily="50" charset="-128"/>
                <a:ea typeface="HG丸ｺﾞｼｯｸM-PRO" panose="020F0600000000000000" pitchFamily="50" charset="-128"/>
              </a:rPr>
              <a:t>を</a:t>
            </a:r>
            <a:r>
              <a:rPr kumimoji="1" lang="ja-JP" altLang="en-US" sz="2000" dirty="0">
                <a:latin typeface="HG丸ｺﾞｼｯｸM-PRO" panose="020F0600000000000000" pitchFamily="50" charset="-128"/>
                <a:ea typeface="HG丸ｺﾞｼｯｸM-PRO" panose="020F0600000000000000" pitchFamily="50" charset="-128"/>
              </a:rPr>
              <a:t>散歩している様子や世話をしている様子</a:t>
            </a:r>
            <a:r>
              <a:rPr lang="ja-JP" altLang="en-US" sz="2000" dirty="0">
                <a:latin typeface="HG丸ｺﾞｼｯｸM-PRO" panose="020F0600000000000000" pitchFamily="50" charset="-128"/>
                <a:ea typeface="HG丸ｺﾞｼｯｸM-PRO" panose="020F0600000000000000" pitchFamily="50" charset="-128"/>
              </a:rPr>
              <a:t>が見られます</a:t>
            </a:r>
            <a:r>
              <a:rPr kumimoji="1" lang="ja-JP" altLang="en-US" sz="2000" dirty="0">
                <a:latin typeface="HG丸ｺﾞｼｯｸM-PRO" panose="020F0600000000000000" pitchFamily="50" charset="-128"/>
                <a:ea typeface="HG丸ｺﾞｼｯｸM-PRO" panose="020F0600000000000000" pitchFamily="50" charset="-128"/>
              </a:rPr>
              <a:t>。</a:t>
            </a:r>
            <a:endParaRPr kumimoji="1" lang="en-US" altLang="ja-JP" sz="20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789115645"/>
      </p:ext>
    </p:extLst>
  </p:cSld>
  <p:clrMapOvr>
    <a:masterClrMapping/>
  </p:clrMapOvr>
</p:sld>
</file>

<file path=ppt/theme/theme1.xml><?xml version="1.0" encoding="utf-8"?>
<a:theme xmlns:a="http://schemas.openxmlformats.org/drawingml/2006/main" name="Office テーマ">
  <a:themeElements>
    <a:clrScheme name="青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1926</TotalTime>
  <Words>365</Words>
  <Application>Microsoft Office PowerPoint</Application>
  <PresentationFormat>ワイド画面</PresentationFormat>
  <Paragraphs>128</Paragraphs>
  <Slides>15</Slides>
  <Notes>2</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15</vt:i4>
      </vt:variant>
    </vt:vector>
  </HeadingPairs>
  <TitlesOfParts>
    <vt:vector size="25" baseType="lpstr">
      <vt:lpstr>HG丸ｺﾞｼｯｸM-PRO</vt:lpstr>
      <vt:lpstr>Meiryo UI</vt:lpstr>
      <vt:lpstr>ＭＳ Ｐゴシック</vt:lpstr>
      <vt:lpstr>宋体</vt:lpstr>
      <vt:lpstr>YOzFontXF90</vt:lpstr>
      <vt:lpstr>游ゴシック</vt:lpstr>
      <vt:lpstr>Arial</vt:lpstr>
      <vt:lpstr>Calibri</vt:lpstr>
      <vt:lpstr>Calibri Light</vt:lpstr>
      <vt:lpstr>Office テーマ</vt:lpstr>
      <vt:lpstr>南の島で海風に揺られながら・・・ そんなオフィスはいかがですか？</vt:lpstr>
      <vt:lpstr>徳之島ってどこにあるの？</vt:lpstr>
      <vt:lpstr>・徳之島ってどんな島</vt:lpstr>
      <vt:lpstr>伊仙町マップとデータ</vt:lpstr>
      <vt:lpstr>・見どころいっぱいです！</vt:lpstr>
      <vt:lpstr>・日々、日々発見の風景</vt:lpstr>
      <vt:lpstr>・生活も意外（？）に便利なので安心</vt:lpstr>
      <vt:lpstr>・ほーらい館で健康に </vt:lpstr>
      <vt:lpstr>・闘牛を楽しもう！</vt:lpstr>
      <vt:lpstr>・休みの日は海のレジャーを満喫！</vt:lpstr>
      <vt:lpstr>長寿と子宝のまち伊仙町</vt:lpstr>
      <vt:lpstr>長寿と子宝のまちでサテライトオフィス事業</vt:lpstr>
      <vt:lpstr>お試しサテライトオフィス申込み方法及び条件について①</vt:lpstr>
      <vt:lpstr>お試しサテライトオフィス申込み方法及び条件について②</vt:lpstr>
      <vt:lpstr>お試しオフィスを実施する企業に対する補助及び支援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南の島で海風に揺られながら・・・ そんなオフィスはいかがですか？</dc:title>
  <dc:creator>南郷仁志</dc:creator>
  <cp:lastModifiedBy>企画課20</cp:lastModifiedBy>
  <cp:revision>119</cp:revision>
  <cp:lastPrinted>2019-07-16T07:59:37Z</cp:lastPrinted>
  <dcterms:created xsi:type="dcterms:W3CDTF">2017-06-09T02:34:03Z</dcterms:created>
  <dcterms:modified xsi:type="dcterms:W3CDTF">2019-07-16T10:18:08Z</dcterms:modified>
</cp:coreProperties>
</file>