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handoutMasterIdLst>
    <p:handoutMasterId r:id="rId12"/>
  </p:handoutMasterIdLst>
  <p:sldIdLst>
    <p:sldId id="280" r:id="rId2"/>
    <p:sldId id="281" r:id="rId3"/>
    <p:sldId id="278" r:id="rId4"/>
    <p:sldId id="285" r:id="rId5"/>
    <p:sldId id="284" r:id="rId6"/>
    <p:sldId id="290" r:id="rId7"/>
    <p:sldId id="282" r:id="rId8"/>
    <p:sldId id="286" r:id="rId9"/>
    <p:sldId id="289" r:id="rId10"/>
  </p:sldIdLst>
  <p:sldSz cx="9361488" cy="6661150"/>
  <p:notesSz cx="6797675" cy="9926638"/>
  <p:defaultTextStyle>
    <a:defPPr>
      <a:defRPr lang="ja-JP"/>
    </a:defPPr>
    <a:lvl1pPr marL="0" algn="l" defTabSz="927429" rtl="0" eaLnBrk="1" latinLnBrk="0" hangingPunct="1">
      <a:defRPr kumimoji="1" sz="1800" kern="1200">
        <a:solidFill>
          <a:schemeClr val="tx1"/>
        </a:solidFill>
        <a:latin typeface="+mn-lt"/>
        <a:ea typeface="+mn-ea"/>
        <a:cs typeface="+mn-cs"/>
      </a:defRPr>
    </a:lvl1pPr>
    <a:lvl2pPr marL="463714" algn="l" defTabSz="927429" rtl="0" eaLnBrk="1" latinLnBrk="0" hangingPunct="1">
      <a:defRPr kumimoji="1" sz="1800" kern="1200">
        <a:solidFill>
          <a:schemeClr val="tx1"/>
        </a:solidFill>
        <a:latin typeface="+mn-lt"/>
        <a:ea typeface="+mn-ea"/>
        <a:cs typeface="+mn-cs"/>
      </a:defRPr>
    </a:lvl2pPr>
    <a:lvl3pPr marL="927429" algn="l" defTabSz="927429" rtl="0" eaLnBrk="1" latinLnBrk="0" hangingPunct="1">
      <a:defRPr kumimoji="1" sz="1800" kern="1200">
        <a:solidFill>
          <a:schemeClr val="tx1"/>
        </a:solidFill>
        <a:latin typeface="+mn-lt"/>
        <a:ea typeface="+mn-ea"/>
        <a:cs typeface="+mn-cs"/>
      </a:defRPr>
    </a:lvl3pPr>
    <a:lvl4pPr marL="1391143" algn="l" defTabSz="927429" rtl="0" eaLnBrk="1" latinLnBrk="0" hangingPunct="1">
      <a:defRPr kumimoji="1" sz="1800" kern="1200">
        <a:solidFill>
          <a:schemeClr val="tx1"/>
        </a:solidFill>
        <a:latin typeface="+mn-lt"/>
        <a:ea typeface="+mn-ea"/>
        <a:cs typeface="+mn-cs"/>
      </a:defRPr>
    </a:lvl4pPr>
    <a:lvl5pPr marL="1854857" algn="l" defTabSz="927429" rtl="0" eaLnBrk="1" latinLnBrk="0" hangingPunct="1">
      <a:defRPr kumimoji="1" sz="1800" kern="1200">
        <a:solidFill>
          <a:schemeClr val="tx1"/>
        </a:solidFill>
        <a:latin typeface="+mn-lt"/>
        <a:ea typeface="+mn-ea"/>
        <a:cs typeface="+mn-cs"/>
      </a:defRPr>
    </a:lvl5pPr>
    <a:lvl6pPr marL="2318571" algn="l" defTabSz="927429" rtl="0" eaLnBrk="1" latinLnBrk="0" hangingPunct="1">
      <a:defRPr kumimoji="1" sz="1800" kern="1200">
        <a:solidFill>
          <a:schemeClr val="tx1"/>
        </a:solidFill>
        <a:latin typeface="+mn-lt"/>
        <a:ea typeface="+mn-ea"/>
        <a:cs typeface="+mn-cs"/>
      </a:defRPr>
    </a:lvl6pPr>
    <a:lvl7pPr marL="2782286" algn="l" defTabSz="927429" rtl="0" eaLnBrk="1" latinLnBrk="0" hangingPunct="1">
      <a:defRPr kumimoji="1" sz="1800" kern="1200">
        <a:solidFill>
          <a:schemeClr val="tx1"/>
        </a:solidFill>
        <a:latin typeface="+mn-lt"/>
        <a:ea typeface="+mn-ea"/>
        <a:cs typeface="+mn-cs"/>
      </a:defRPr>
    </a:lvl7pPr>
    <a:lvl8pPr marL="3246000" algn="l" defTabSz="927429" rtl="0" eaLnBrk="1" latinLnBrk="0" hangingPunct="1">
      <a:defRPr kumimoji="1" sz="1800" kern="1200">
        <a:solidFill>
          <a:schemeClr val="tx1"/>
        </a:solidFill>
        <a:latin typeface="+mn-lt"/>
        <a:ea typeface="+mn-ea"/>
        <a:cs typeface="+mn-cs"/>
      </a:defRPr>
    </a:lvl8pPr>
    <a:lvl9pPr marL="3709714" algn="l" defTabSz="927429"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98">
          <p15:clr>
            <a:srgbClr val="A4A3A4"/>
          </p15:clr>
        </p15:guide>
        <p15:guide id="2" pos="29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66"/>
    <a:srgbClr val="FFFF66"/>
    <a:srgbClr val="FFCC00"/>
    <a:srgbClr val="4CAD03"/>
    <a:srgbClr val="10A0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217" autoAdjust="0"/>
    <p:restoredTop sz="77586" autoAdjust="0"/>
  </p:normalViewPr>
  <p:slideViewPr>
    <p:cSldViewPr>
      <p:cViewPr varScale="1">
        <p:scale>
          <a:sx n="87" d="100"/>
          <a:sy n="87" d="100"/>
        </p:scale>
        <p:origin x="984" y="60"/>
      </p:cViewPr>
      <p:guideLst>
        <p:guide orient="horz" pos="2098"/>
        <p:guide pos="2949"/>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643" y="1"/>
            <a:ext cx="2945448" cy="497838"/>
          </a:xfrm>
          <a:prstGeom prst="rect">
            <a:avLst/>
          </a:prstGeom>
        </p:spPr>
        <p:txBody>
          <a:bodyPr vert="horz" lIns="91312" tIns="45656" rIns="91312" bIns="45656" rtlCol="0"/>
          <a:lstStyle>
            <a:lvl1pPr algn="r">
              <a:defRPr sz="1200"/>
            </a:lvl1pPr>
          </a:lstStyle>
          <a:p>
            <a:fld id="{55578E98-4B19-4019-AA3F-28251CB2384A}" type="datetimeFigureOut">
              <a:rPr kumimoji="1" lang="ja-JP" altLang="en-US" smtClean="0"/>
              <a:t>2018/3/7</a:t>
            </a:fld>
            <a:endParaRPr kumimoji="1" lang="ja-JP" altLang="en-US"/>
          </a:p>
        </p:txBody>
      </p:sp>
      <p:sp>
        <p:nvSpPr>
          <p:cNvPr id="4" name="フッター プレースホルダー 3"/>
          <p:cNvSpPr>
            <a:spLocks noGrp="1"/>
          </p:cNvSpPr>
          <p:nvPr>
            <p:ph type="ftr" sz="quarter" idx="2"/>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643" y="9428800"/>
            <a:ext cx="2945448" cy="497838"/>
          </a:xfrm>
          <a:prstGeom prst="rect">
            <a:avLst/>
          </a:prstGeom>
        </p:spPr>
        <p:txBody>
          <a:bodyPr vert="horz" lIns="91312" tIns="45656" rIns="91312" bIns="45656" rtlCol="0" anchor="b"/>
          <a:lstStyle>
            <a:lvl1pPr algn="r">
              <a:defRPr sz="1200"/>
            </a:lvl1pPr>
          </a:lstStyle>
          <a:p>
            <a:fld id="{0B04E862-04CD-4AC4-B73E-9EC4FADB7941}" type="slidenum">
              <a:rPr kumimoji="1" lang="ja-JP" altLang="en-US" smtClean="0"/>
              <a:t>‹#›</a:t>
            </a:fld>
            <a:endParaRPr kumimoji="1" lang="ja-JP" altLang="en-US"/>
          </a:p>
        </p:txBody>
      </p:sp>
    </p:spTree>
    <p:extLst>
      <p:ext uri="{BB962C8B-B14F-4D97-AF65-F5344CB8AC3E}">
        <p14:creationId xmlns:p14="http://schemas.microsoft.com/office/powerpoint/2010/main" val="30176014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45448" cy="497838"/>
          </a:xfrm>
          <a:prstGeom prst="rect">
            <a:avLst/>
          </a:prstGeom>
        </p:spPr>
        <p:txBody>
          <a:bodyPr vert="horz" lIns="91312" tIns="45656" rIns="91312" bIns="4565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643" y="1"/>
            <a:ext cx="2945448" cy="497838"/>
          </a:xfrm>
          <a:prstGeom prst="rect">
            <a:avLst/>
          </a:prstGeom>
        </p:spPr>
        <p:txBody>
          <a:bodyPr vert="horz" lIns="91312" tIns="45656" rIns="91312" bIns="45656" rtlCol="0"/>
          <a:lstStyle>
            <a:lvl1pPr algn="r">
              <a:defRPr sz="1200"/>
            </a:lvl1pPr>
          </a:lstStyle>
          <a:p>
            <a:fld id="{3C7785C6-D3A5-4EA6-9CF3-8A9B8273184E}" type="datetimeFigureOut">
              <a:rPr kumimoji="1" lang="ja-JP" altLang="en-US" smtClean="0"/>
              <a:t>2018/3/7</a:t>
            </a:fld>
            <a:endParaRPr kumimoji="1" lang="ja-JP" altLang="en-US"/>
          </a:p>
        </p:txBody>
      </p:sp>
      <p:sp>
        <p:nvSpPr>
          <p:cNvPr id="4" name="スライド イメージ プレースホルダー 3"/>
          <p:cNvSpPr>
            <a:spLocks noGrp="1" noRot="1" noChangeAspect="1"/>
          </p:cNvSpPr>
          <p:nvPr>
            <p:ph type="sldImg" idx="2"/>
          </p:nvPr>
        </p:nvSpPr>
        <p:spPr>
          <a:xfrm>
            <a:off x="1044575" y="1241425"/>
            <a:ext cx="4708525" cy="3349625"/>
          </a:xfrm>
          <a:prstGeom prst="rect">
            <a:avLst/>
          </a:prstGeom>
          <a:noFill/>
          <a:ln w="12700">
            <a:solidFill>
              <a:prstClr val="black"/>
            </a:solidFill>
          </a:ln>
        </p:spPr>
        <p:txBody>
          <a:bodyPr vert="horz" lIns="91312" tIns="45656" rIns="91312" bIns="45656" rtlCol="0" anchor="ctr"/>
          <a:lstStyle/>
          <a:p>
            <a:endParaRPr lang="ja-JP" altLang="en-US"/>
          </a:p>
        </p:txBody>
      </p:sp>
      <p:sp>
        <p:nvSpPr>
          <p:cNvPr id="5" name="ノート プレースホルダー 4"/>
          <p:cNvSpPr>
            <a:spLocks noGrp="1"/>
          </p:cNvSpPr>
          <p:nvPr>
            <p:ph type="body" sz="quarter" idx="3"/>
          </p:nvPr>
        </p:nvSpPr>
        <p:spPr>
          <a:xfrm>
            <a:off x="680085" y="4777027"/>
            <a:ext cx="5437506" cy="3908187"/>
          </a:xfrm>
          <a:prstGeom prst="rect">
            <a:avLst/>
          </a:prstGeom>
        </p:spPr>
        <p:txBody>
          <a:bodyPr vert="horz" lIns="91312" tIns="45656" rIns="91312" bIns="45656"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428800"/>
            <a:ext cx="2945448" cy="497838"/>
          </a:xfrm>
          <a:prstGeom prst="rect">
            <a:avLst/>
          </a:prstGeom>
        </p:spPr>
        <p:txBody>
          <a:bodyPr vert="horz" lIns="91312" tIns="45656" rIns="91312" bIns="4565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643" y="9428800"/>
            <a:ext cx="2945448" cy="497838"/>
          </a:xfrm>
          <a:prstGeom prst="rect">
            <a:avLst/>
          </a:prstGeom>
        </p:spPr>
        <p:txBody>
          <a:bodyPr vert="horz" lIns="91312" tIns="45656" rIns="91312" bIns="45656" rtlCol="0" anchor="b"/>
          <a:lstStyle>
            <a:lvl1pPr algn="r">
              <a:defRPr sz="1200"/>
            </a:lvl1pPr>
          </a:lstStyle>
          <a:p>
            <a:fld id="{F27379B6-470B-4D1F-ACFD-4BD3F5ADA892}" type="slidenum">
              <a:rPr kumimoji="1" lang="ja-JP" altLang="en-US" smtClean="0"/>
              <a:t>‹#›</a:t>
            </a:fld>
            <a:endParaRPr kumimoji="1" lang="ja-JP" altLang="en-US"/>
          </a:p>
        </p:txBody>
      </p:sp>
    </p:spTree>
    <p:extLst>
      <p:ext uri="{BB962C8B-B14F-4D97-AF65-F5344CB8AC3E}">
        <p14:creationId xmlns:p14="http://schemas.microsoft.com/office/powerpoint/2010/main" val="37920566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1</a:t>
            </a:fld>
            <a:endParaRPr kumimoji="1" lang="ja-JP" altLang="en-US"/>
          </a:p>
        </p:txBody>
      </p:sp>
    </p:spTree>
    <p:extLst>
      <p:ext uri="{BB962C8B-B14F-4D97-AF65-F5344CB8AC3E}">
        <p14:creationId xmlns:p14="http://schemas.microsoft.com/office/powerpoint/2010/main" val="3687350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2</a:t>
            </a:fld>
            <a:endParaRPr kumimoji="1" lang="ja-JP" altLang="en-US"/>
          </a:p>
        </p:txBody>
      </p:sp>
    </p:spTree>
    <p:extLst>
      <p:ext uri="{BB962C8B-B14F-4D97-AF65-F5344CB8AC3E}">
        <p14:creationId xmlns:p14="http://schemas.microsoft.com/office/powerpoint/2010/main" val="2499875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3</a:t>
            </a:fld>
            <a:endParaRPr kumimoji="1" lang="ja-JP" altLang="en-US"/>
          </a:p>
        </p:txBody>
      </p:sp>
    </p:spTree>
    <p:extLst>
      <p:ext uri="{BB962C8B-B14F-4D97-AF65-F5344CB8AC3E}">
        <p14:creationId xmlns:p14="http://schemas.microsoft.com/office/powerpoint/2010/main" val="3799848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4</a:t>
            </a:fld>
            <a:endParaRPr kumimoji="1" lang="ja-JP" altLang="en-US"/>
          </a:p>
        </p:txBody>
      </p:sp>
    </p:spTree>
    <p:extLst>
      <p:ext uri="{BB962C8B-B14F-4D97-AF65-F5344CB8AC3E}">
        <p14:creationId xmlns:p14="http://schemas.microsoft.com/office/powerpoint/2010/main" val="3347194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5</a:t>
            </a:fld>
            <a:endParaRPr kumimoji="1" lang="ja-JP" altLang="en-US"/>
          </a:p>
        </p:txBody>
      </p:sp>
    </p:spTree>
    <p:extLst>
      <p:ext uri="{BB962C8B-B14F-4D97-AF65-F5344CB8AC3E}">
        <p14:creationId xmlns:p14="http://schemas.microsoft.com/office/powerpoint/2010/main" val="245781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6</a:t>
            </a:fld>
            <a:endParaRPr kumimoji="1" lang="ja-JP" altLang="en-US"/>
          </a:p>
        </p:txBody>
      </p:sp>
    </p:spTree>
    <p:extLst>
      <p:ext uri="{BB962C8B-B14F-4D97-AF65-F5344CB8AC3E}">
        <p14:creationId xmlns:p14="http://schemas.microsoft.com/office/powerpoint/2010/main" val="8532133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7</a:t>
            </a:fld>
            <a:endParaRPr kumimoji="1" lang="ja-JP" altLang="en-US"/>
          </a:p>
        </p:txBody>
      </p:sp>
    </p:spTree>
    <p:extLst>
      <p:ext uri="{BB962C8B-B14F-4D97-AF65-F5344CB8AC3E}">
        <p14:creationId xmlns:p14="http://schemas.microsoft.com/office/powerpoint/2010/main" val="18103063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8</a:t>
            </a:fld>
            <a:endParaRPr kumimoji="1" lang="ja-JP" altLang="en-US"/>
          </a:p>
        </p:txBody>
      </p:sp>
    </p:spTree>
    <p:extLst>
      <p:ext uri="{BB962C8B-B14F-4D97-AF65-F5344CB8AC3E}">
        <p14:creationId xmlns:p14="http://schemas.microsoft.com/office/powerpoint/2010/main" val="32915934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F27379B6-470B-4D1F-ACFD-4BD3F5ADA892}" type="slidenum">
              <a:rPr kumimoji="1" lang="ja-JP" altLang="en-US" smtClean="0"/>
              <a:t>9</a:t>
            </a:fld>
            <a:endParaRPr kumimoji="1" lang="ja-JP" altLang="en-US"/>
          </a:p>
        </p:txBody>
      </p:sp>
    </p:spTree>
    <p:extLst>
      <p:ext uri="{BB962C8B-B14F-4D97-AF65-F5344CB8AC3E}">
        <p14:creationId xmlns:p14="http://schemas.microsoft.com/office/powerpoint/2010/main" val="840726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02114" y="2069274"/>
            <a:ext cx="7957265" cy="142783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04226" y="3774656"/>
            <a:ext cx="6553042" cy="1702293"/>
          </a:xfrm>
        </p:spPr>
        <p:txBody>
          <a:bodyPr/>
          <a:lstStyle>
            <a:lvl1pPr marL="0" indent="0" algn="ctr">
              <a:buNone/>
              <a:defRPr>
                <a:solidFill>
                  <a:schemeClr val="tx1">
                    <a:tint val="75000"/>
                  </a:schemeClr>
                </a:solidFill>
              </a:defRPr>
            </a:lvl1pPr>
            <a:lvl2pPr marL="463714" indent="0" algn="ctr">
              <a:buNone/>
              <a:defRPr>
                <a:solidFill>
                  <a:schemeClr val="tx1">
                    <a:tint val="75000"/>
                  </a:schemeClr>
                </a:solidFill>
              </a:defRPr>
            </a:lvl2pPr>
            <a:lvl3pPr marL="927429" indent="0" algn="ctr">
              <a:buNone/>
              <a:defRPr>
                <a:solidFill>
                  <a:schemeClr val="tx1">
                    <a:tint val="75000"/>
                  </a:schemeClr>
                </a:solidFill>
              </a:defRPr>
            </a:lvl3pPr>
            <a:lvl4pPr marL="1391143" indent="0" algn="ctr">
              <a:buNone/>
              <a:defRPr>
                <a:solidFill>
                  <a:schemeClr val="tx1">
                    <a:tint val="75000"/>
                  </a:schemeClr>
                </a:solidFill>
              </a:defRPr>
            </a:lvl4pPr>
            <a:lvl5pPr marL="1854857" indent="0" algn="ctr">
              <a:buNone/>
              <a:defRPr>
                <a:solidFill>
                  <a:schemeClr val="tx1">
                    <a:tint val="75000"/>
                  </a:schemeClr>
                </a:solidFill>
              </a:defRPr>
            </a:lvl5pPr>
            <a:lvl6pPr marL="2318571" indent="0" algn="ctr">
              <a:buNone/>
              <a:defRPr>
                <a:solidFill>
                  <a:schemeClr val="tx1">
                    <a:tint val="75000"/>
                  </a:schemeClr>
                </a:solidFill>
              </a:defRPr>
            </a:lvl6pPr>
            <a:lvl7pPr marL="2782286" indent="0" algn="ctr">
              <a:buNone/>
              <a:defRPr>
                <a:solidFill>
                  <a:schemeClr val="tx1">
                    <a:tint val="75000"/>
                  </a:schemeClr>
                </a:solidFill>
              </a:defRPr>
            </a:lvl7pPr>
            <a:lvl8pPr marL="3246000" indent="0" algn="ctr">
              <a:buNone/>
              <a:defRPr>
                <a:solidFill>
                  <a:schemeClr val="tx1">
                    <a:tint val="75000"/>
                  </a:schemeClr>
                </a:solidFill>
              </a:defRPr>
            </a:lvl8pPr>
            <a:lvl9pPr marL="370971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3140855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6605331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7079" y="266760"/>
            <a:ext cx="2106335" cy="5683564"/>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68077" y="266760"/>
            <a:ext cx="6162979" cy="5683564"/>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2655271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22224554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39495" y="4280413"/>
            <a:ext cx="7957265" cy="1322979"/>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39495" y="2823281"/>
            <a:ext cx="7957265" cy="1457126"/>
          </a:xfrm>
        </p:spPr>
        <p:txBody>
          <a:bodyPr anchor="b"/>
          <a:lstStyle>
            <a:lvl1pPr marL="0" indent="0">
              <a:buNone/>
              <a:defRPr sz="2000">
                <a:solidFill>
                  <a:schemeClr val="tx1">
                    <a:tint val="75000"/>
                  </a:schemeClr>
                </a:solidFill>
              </a:defRPr>
            </a:lvl1pPr>
            <a:lvl2pPr marL="463714" indent="0">
              <a:buNone/>
              <a:defRPr sz="1800">
                <a:solidFill>
                  <a:schemeClr val="tx1">
                    <a:tint val="75000"/>
                  </a:schemeClr>
                </a:solidFill>
              </a:defRPr>
            </a:lvl2pPr>
            <a:lvl3pPr marL="927429" indent="0">
              <a:buNone/>
              <a:defRPr sz="1600">
                <a:solidFill>
                  <a:schemeClr val="tx1">
                    <a:tint val="75000"/>
                  </a:schemeClr>
                </a:solidFill>
              </a:defRPr>
            </a:lvl3pPr>
            <a:lvl4pPr marL="1391143" indent="0">
              <a:buNone/>
              <a:defRPr sz="1400">
                <a:solidFill>
                  <a:schemeClr val="tx1">
                    <a:tint val="75000"/>
                  </a:schemeClr>
                </a:solidFill>
              </a:defRPr>
            </a:lvl4pPr>
            <a:lvl5pPr marL="1854857" indent="0">
              <a:buNone/>
              <a:defRPr sz="1400">
                <a:solidFill>
                  <a:schemeClr val="tx1">
                    <a:tint val="75000"/>
                  </a:schemeClr>
                </a:solidFill>
              </a:defRPr>
            </a:lvl5pPr>
            <a:lvl6pPr marL="2318571" indent="0">
              <a:buNone/>
              <a:defRPr sz="1400">
                <a:solidFill>
                  <a:schemeClr val="tx1">
                    <a:tint val="75000"/>
                  </a:schemeClr>
                </a:solidFill>
              </a:defRPr>
            </a:lvl6pPr>
            <a:lvl7pPr marL="2782286" indent="0">
              <a:buNone/>
              <a:defRPr sz="1400">
                <a:solidFill>
                  <a:schemeClr val="tx1">
                    <a:tint val="75000"/>
                  </a:schemeClr>
                </a:solidFill>
              </a:defRPr>
            </a:lvl7pPr>
            <a:lvl8pPr marL="3246000" indent="0">
              <a:buNone/>
              <a:defRPr sz="1400">
                <a:solidFill>
                  <a:schemeClr val="tx1">
                    <a:tint val="75000"/>
                  </a:schemeClr>
                </a:solidFill>
              </a:defRPr>
            </a:lvl8pPr>
            <a:lvl9pPr marL="3709714"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3291923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68078" y="1554275"/>
            <a:ext cx="4134657" cy="439605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758759" y="1554275"/>
            <a:ext cx="4134657" cy="4396051"/>
          </a:xfrm>
        </p:spPr>
        <p:txBody>
          <a:bodyPr/>
          <a:lstStyle>
            <a:lvl1pPr>
              <a:defRPr sz="29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425020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68077" y="1491052"/>
            <a:ext cx="4136283" cy="621398"/>
          </a:xfrm>
        </p:spPr>
        <p:txBody>
          <a:bodyPr anchor="b"/>
          <a:lstStyle>
            <a:lvl1pPr marL="0" indent="0">
              <a:buNone/>
              <a:defRPr sz="2400" b="1"/>
            </a:lvl1pPr>
            <a:lvl2pPr marL="463714" indent="0">
              <a:buNone/>
              <a:defRPr sz="2000" b="1"/>
            </a:lvl2pPr>
            <a:lvl3pPr marL="927429" indent="0">
              <a:buNone/>
              <a:defRPr sz="1800" b="1"/>
            </a:lvl3pPr>
            <a:lvl4pPr marL="1391143" indent="0">
              <a:buNone/>
              <a:defRPr sz="1600" b="1"/>
            </a:lvl4pPr>
            <a:lvl5pPr marL="1854857" indent="0">
              <a:buNone/>
              <a:defRPr sz="1600" b="1"/>
            </a:lvl5pPr>
            <a:lvl6pPr marL="2318571" indent="0">
              <a:buNone/>
              <a:defRPr sz="1600" b="1"/>
            </a:lvl6pPr>
            <a:lvl7pPr marL="2782286" indent="0">
              <a:buNone/>
              <a:defRPr sz="1600" b="1"/>
            </a:lvl7pPr>
            <a:lvl8pPr marL="3246000" indent="0">
              <a:buNone/>
              <a:defRPr sz="1600" b="1"/>
            </a:lvl8pPr>
            <a:lvl9pPr marL="3709714"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68077" y="2112449"/>
            <a:ext cx="4136283" cy="3837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755508" y="1491052"/>
            <a:ext cx="4137908" cy="621398"/>
          </a:xfrm>
        </p:spPr>
        <p:txBody>
          <a:bodyPr anchor="b"/>
          <a:lstStyle>
            <a:lvl1pPr marL="0" indent="0">
              <a:buNone/>
              <a:defRPr sz="2400" b="1"/>
            </a:lvl1pPr>
            <a:lvl2pPr marL="463714" indent="0">
              <a:buNone/>
              <a:defRPr sz="2000" b="1"/>
            </a:lvl2pPr>
            <a:lvl3pPr marL="927429" indent="0">
              <a:buNone/>
              <a:defRPr sz="1800" b="1"/>
            </a:lvl3pPr>
            <a:lvl4pPr marL="1391143" indent="0">
              <a:buNone/>
              <a:defRPr sz="1600" b="1"/>
            </a:lvl4pPr>
            <a:lvl5pPr marL="1854857" indent="0">
              <a:buNone/>
              <a:defRPr sz="1600" b="1"/>
            </a:lvl5pPr>
            <a:lvl6pPr marL="2318571" indent="0">
              <a:buNone/>
              <a:defRPr sz="1600" b="1"/>
            </a:lvl6pPr>
            <a:lvl7pPr marL="2782286" indent="0">
              <a:buNone/>
              <a:defRPr sz="1600" b="1"/>
            </a:lvl7pPr>
            <a:lvl8pPr marL="3246000" indent="0">
              <a:buNone/>
              <a:defRPr sz="1600" b="1"/>
            </a:lvl8pPr>
            <a:lvl9pPr marL="3709714"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755508" y="2112449"/>
            <a:ext cx="4137908" cy="383787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1652576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1166108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22505390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68076" y="265214"/>
            <a:ext cx="3079865" cy="1128696"/>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660082" y="265220"/>
            <a:ext cx="5233332" cy="5685107"/>
          </a:xfrm>
        </p:spPr>
        <p:txBody>
          <a:bodyPr/>
          <a:lstStyle>
            <a:lvl1pPr>
              <a:defRPr sz="3300"/>
            </a:lvl1pPr>
            <a:lvl2pPr>
              <a:defRPr sz="29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68076" y="1393908"/>
            <a:ext cx="3079865" cy="4556412"/>
          </a:xfrm>
        </p:spPr>
        <p:txBody>
          <a:bodyPr/>
          <a:lstStyle>
            <a:lvl1pPr marL="0" indent="0">
              <a:buNone/>
              <a:defRPr sz="1400"/>
            </a:lvl1pPr>
            <a:lvl2pPr marL="463714" indent="0">
              <a:buNone/>
              <a:defRPr sz="1200"/>
            </a:lvl2pPr>
            <a:lvl3pPr marL="927429" indent="0">
              <a:buNone/>
              <a:defRPr sz="1100"/>
            </a:lvl3pPr>
            <a:lvl4pPr marL="1391143" indent="0">
              <a:buNone/>
              <a:defRPr sz="1000"/>
            </a:lvl4pPr>
            <a:lvl5pPr marL="1854857" indent="0">
              <a:buNone/>
              <a:defRPr sz="1000"/>
            </a:lvl5pPr>
            <a:lvl6pPr marL="2318571" indent="0">
              <a:buNone/>
              <a:defRPr sz="1000"/>
            </a:lvl6pPr>
            <a:lvl7pPr marL="2782286" indent="0">
              <a:buNone/>
              <a:defRPr sz="1000"/>
            </a:lvl7pPr>
            <a:lvl8pPr marL="3246000" indent="0">
              <a:buNone/>
              <a:defRPr sz="1000"/>
            </a:lvl8pPr>
            <a:lvl9pPr marL="370971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11461623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834920" y="4662813"/>
            <a:ext cx="5616893" cy="550471"/>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834920" y="595188"/>
            <a:ext cx="5616893" cy="3996690"/>
          </a:xfrm>
        </p:spPr>
        <p:txBody>
          <a:bodyPr/>
          <a:lstStyle>
            <a:lvl1pPr marL="0" indent="0">
              <a:buNone/>
              <a:defRPr sz="3300"/>
            </a:lvl1pPr>
            <a:lvl2pPr marL="463714" indent="0">
              <a:buNone/>
              <a:defRPr sz="2900"/>
            </a:lvl2pPr>
            <a:lvl3pPr marL="927429" indent="0">
              <a:buNone/>
              <a:defRPr sz="2400"/>
            </a:lvl3pPr>
            <a:lvl4pPr marL="1391143" indent="0">
              <a:buNone/>
              <a:defRPr sz="2000"/>
            </a:lvl4pPr>
            <a:lvl5pPr marL="1854857" indent="0">
              <a:buNone/>
              <a:defRPr sz="2000"/>
            </a:lvl5pPr>
            <a:lvl6pPr marL="2318571" indent="0">
              <a:buNone/>
              <a:defRPr sz="2000"/>
            </a:lvl6pPr>
            <a:lvl7pPr marL="2782286" indent="0">
              <a:buNone/>
              <a:defRPr sz="2000"/>
            </a:lvl7pPr>
            <a:lvl8pPr marL="3246000" indent="0">
              <a:buNone/>
              <a:defRPr sz="2000"/>
            </a:lvl8pPr>
            <a:lvl9pPr marL="3709714" indent="0">
              <a:buNone/>
              <a:defRPr sz="2000"/>
            </a:lvl9pPr>
          </a:lstStyle>
          <a:p>
            <a:endParaRPr kumimoji="1" lang="ja-JP" altLang="en-US" dirty="0"/>
          </a:p>
        </p:txBody>
      </p:sp>
      <p:sp>
        <p:nvSpPr>
          <p:cNvPr id="4" name="テキスト プレースホルダー 3"/>
          <p:cNvSpPr>
            <a:spLocks noGrp="1"/>
          </p:cNvSpPr>
          <p:nvPr>
            <p:ph type="body" sz="half" idx="2"/>
          </p:nvPr>
        </p:nvSpPr>
        <p:spPr>
          <a:xfrm>
            <a:off x="1834920" y="5213280"/>
            <a:ext cx="5616893" cy="781760"/>
          </a:xfrm>
        </p:spPr>
        <p:txBody>
          <a:bodyPr/>
          <a:lstStyle>
            <a:lvl1pPr marL="0" indent="0">
              <a:buNone/>
              <a:defRPr sz="1400"/>
            </a:lvl1pPr>
            <a:lvl2pPr marL="463714" indent="0">
              <a:buNone/>
              <a:defRPr sz="1200"/>
            </a:lvl2pPr>
            <a:lvl3pPr marL="927429" indent="0">
              <a:buNone/>
              <a:defRPr sz="1100"/>
            </a:lvl3pPr>
            <a:lvl4pPr marL="1391143" indent="0">
              <a:buNone/>
              <a:defRPr sz="1000"/>
            </a:lvl4pPr>
            <a:lvl5pPr marL="1854857" indent="0">
              <a:buNone/>
              <a:defRPr sz="1000"/>
            </a:lvl5pPr>
            <a:lvl6pPr marL="2318571" indent="0">
              <a:buNone/>
              <a:defRPr sz="1000"/>
            </a:lvl6pPr>
            <a:lvl7pPr marL="2782286" indent="0">
              <a:buNone/>
              <a:defRPr sz="1000"/>
            </a:lvl7pPr>
            <a:lvl8pPr marL="3246000" indent="0">
              <a:buNone/>
              <a:defRPr sz="1000"/>
            </a:lvl8pPr>
            <a:lvl9pPr marL="370971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0735A2BE-2CBD-4C3E-8950-BE3045314237}" type="datetimeFigureOut">
              <a:rPr kumimoji="1" lang="ja-JP" altLang="en-US" smtClean="0"/>
              <a:pPr/>
              <a:t>2018/3/7</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3437294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68077" y="266755"/>
            <a:ext cx="8425339" cy="1110192"/>
          </a:xfrm>
          <a:prstGeom prst="rect">
            <a:avLst/>
          </a:prstGeom>
        </p:spPr>
        <p:txBody>
          <a:bodyPr vert="horz" lIns="92743" tIns="46372" rIns="92743" bIns="46372"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68077" y="1554275"/>
            <a:ext cx="8425339" cy="4396051"/>
          </a:xfrm>
          <a:prstGeom prst="rect">
            <a:avLst/>
          </a:prstGeom>
        </p:spPr>
        <p:txBody>
          <a:bodyPr vert="horz" lIns="92743" tIns="46372" rIns="92743" bIns="46372"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68075" y="6173904"/>
            <a:ext cx="2184348" cy="354644"/>
          </a:xfrm>
          <a:prstGeom prst="rect">
            <a:avLst/>
          </a:prstGeom>
        </p:spPr>
        <p:txBody>
          <a:bodyPr vert="horz" lIns="92743" tIns="46372" rIns="92743" bIns="46372" rtlCol="0" anchor="ctr"/>
          <a:lstStyle>
            <a:lvl1pPr algn="l">
              <a:defRPr sz="1200">
                <a:solidFill>
                  <a:schemeClr val="tx1">
                    <a:tint val="75000"/>
                  </a:schemeClr>
                </a:solidFill>
              </a:defRPr>
            </a:lvl1pPr>
          </a:lstStyle>
          <a:p>
            <a:fld id="{0735A2BE-2CBD-4C3E-8950-BE3045314237}" type="datetimeFigureOut">
              <a:rPr kumimoji="1" lang="ja-JP" altLang="en-US" smtClean="0"/>
              <a:pPr/>
              <a:t>2018/3/7</a:t>
            </a:fld>
            <a:endParaRPr kumimoji="1" lang="ja-JP" altLang="en-US" dirty="0"/>
          </a:p>
        </p:txBody>
      </p:sp>
      <p:sp>
        <p:nvSpPr>
          <p:cNvPr id="5" name="フッター プレースホルダー 4"/>
          <p:cNvSpPr>
            <a:spLocks noGrp="1"/>
          </p:cNvSpPr>
          <p:nvPr>
            <p:ph type="ftr" sz="quarter" idx="3"/>
          </p:nvPr>
        </p:nvSpPr>
        <p:spPr>
          <a:xfrm>
            <a:off x="3198509" y="6173904"/>
            <a:ext cx="2964471" cy="354644"/>
          </a:xfrm>
          <a:prstGeom prst="rect">
            <a:avLst/>
          </a:prstGeom>
        </p:spPr>
        <p:txBody>
          <a:bodyPr vert="horz" lIns="92743" tIns="46372" rIns="92743" bIns="46372"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709068" y="6173904"/>
            <a:ext cx="2184348" cy="354644"/>
          </a:xfrm>
          <a:prstGeom prst="rect">
            <a:avLst/>
          </a:prstGeom>
        </p:spPr>
        <p:txBody>
          <a:bodyPr vert="horz" lIns="92743" tIns="46372" rIns="92743" bIns="46372" rtlCol="0" anchor="ctr"/>
          <a:lstStyle>
            <a:lvl1pPr algn="r">
              <a:defRPr sz="1200">
                <a:solidFill>
                  <a:schemeClr val="tx1">
                    <a:tint val="75000"/>
                  </a:schemeClr>
                </a:solidFill>
              </a:defRPr>
            </a:lvl1pPr>
          </a:lstStyle>
          <a:p>
            <a:fld id="{3FB5E11D-2059-40D8-BA81-65BA3251761C}" type="slidenum">
              <a:rPr kumimoji="1" lang="ja-JP" altLang="en-US" smtClean="0"/>
              <a:pPr/>
              <a:t>‹#›</a:t>
            </a:fld>
            <a:endParaRPr kumimoji="1" lang="ja-JP" altLang="en-US" dirty="0"/>
          </a:p>
        </p:txBody>
      </p:sp>
    </p:spTree>
    <p:extLst>
      <p:ext uri="{BB962C8B-B14F-4D97-AF65-F5344CB8AC3E}">
        <p14:creationId xmlns:p14="http://schemas.microsoft.com/office/powerpoint/2010/main" val="38064762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27429" rtl="0" eaLnBrk="1" latinLnBrk="0" hangingPunct="1">
        <a:spcBef>
          <a:spcPct val="0"/>
        </a:spcBef>
        <a:buNone/>
        <a:defRPr kumimoji="1" sz="4500" kern="1200">
          <a:solidFill>
            <a:schemeClr val="tx1"/>
          </a:solidFill>
          <a:latin typeface="+mj-lt"/>
          <a:ea typeface="+mj-ea"/>
          <a:cs typeface="+mj-cs"/>
        </a:defRPr>
      </a:lvl1pPr>
    </p:titleStyle>
    <p:bodyStyle>
      <a:lvl1pPr marL="347786" indent="-347786" algn="l" defTabSz="927429" rtl="0" eaLnBrk="1" latinLnBrk="0" hangingPunct="1">
        <a:spcBef>
          <a:spcPct val="20000"/>
        </a:spcBef>
        <a:buFont typeface="Arial" panose="020B0604020202020204" pitchFamily="34" charset="0"/>
        <a:buChar char="•"/>
        <a:defRPr kumimoji="1" sz="3300" kern="1200">
          <a:solidFill>
            <a:schemeClr val="tx1"/>
          </a:solidFill>
          <a:latin typeface="+mn-lt"/>
          <a:ea typeface="+mn-ea"/>
          <a:cs typeface="+mn-cs"/>
        </a:defRPr>
      </a:lvl1pPr>
      <a:lvl2pPr marL="753536" indent="-289822" algn="l" defTabSz="927429" rtl="0" eaLnBrk="1" latinLnBrk="0" hangingPunct="1">
        <a:spcBef>
          <a:spcPct val="20000"/>
        </a:spcBef>
        <a:buFont typeface="Arial" panose="020B0604020202020204" pitchFamily="34" charset="0"/>
        <a:buChar char="–"/>
        <a:defRPr kumimoji="1" sz="2900" kern="1200">
          <a:solidFill>
            <a:schemeClr val="tx1"/>
          </a:solidFill>
          <a:latin typeface="+mn-lt"/>
          <a:ea typeface="+mn-ea"/>
          <a:cs typeface="+mn-cs"/>
        </a:defRPr>
      </a:lvl2pPr>
      <a:lvl3pPr marL="1159286" indent="-231858" algn="l" defTabSz="927429"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23001" indent="-231858" algn="l" defTabSz="92742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86715" indent="-231858" algn="l" defTabSz="92742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50429" indent="-231858" algn="l" defTabSz="92742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3014143" indent="-231858" algn="l" defTabSz="92742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77858" indent="-231858" algn="l" defTabSz="92742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941572" indent="-231858" algn="l" defTabSz="927429"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27429" rtl="0" eaLnBrk="1" latinLnBrk="0" hangingPunct="1">
        <a:defRPr kumimoji="1" sz="1800" kern="1200">
          <a:solidFill>
            <a:schemeClr val="tx1"/>
          </a:solidFill>
          <a:latin typeface="+mn-lt"/>
          <a:ea typeface="+mn-ea"/>
          <a:cs typeface="+mn-cs"/>
        </a:defRPr>
      </a:lvl1pPr>
      <a:lvl2pPr marL="463714" algn="l" defTabSz="927429" rtl="0" eaLnBrk="1" latinLnBrk="0" hangingPunct="1">
        <a:defRPr kumimoji="1" sz="1800" kern="1200">
          <a:solidFill>
            <a:schemeClr val="tx1"/>
          </a:solidFill>
          <a:latin typeface="+mn-lt"/>
          <a:ea typeface="+mn-ea"/>
          <a:cs typeface="+mn-cs"/>
        </a:defRPr>
      </a:lvl2pPr>
      <a:lvl3pPr marL="927429" algn="l" defTabSz="927429" rtl="0" eaLnBrk="1" latinLnBrk="0" hangingPunct="1">
        <a:defRPr kumimoji="1" sz="1800" kern="1200">
          <a:solidFill>
            <a:schemeClr val="tx1"/>
          </a:solidFill>
          <a:latin typeface="+mn-lt"/>
          <a:ea typeface="+mn-ea"/>
          <a:cs typeface="+mn-cs"/>
        </a:defRPr>
      </a:lvl3pPr>
      <a:lvl4pPr marL="1391143" algn="l" defTabSz="927429" rtl="0" eaLnBrk="1" latinLnBrk="0" hangingPunct="1">
        <a:defRPr kumimoji="1" sz="1800" kern="1200">
          <a:solidFill>
            <a:schemeClr val="tx1"/>
          </a:solidFill>
          <a:latin typeface="+mn-lt"/>
          <a:ea typeface="+mn-ea"/>
          <a:cs typeface="+mn-cs"/>
        </a:defRPr>
      </a:lvl4pPr>
      <a:lvl5pPr marL="1854857" algn="l" defTabSz="927429" rtl="0" eaLnBrk="1" latinLnBrk="0" hangingPunct="1">
        <a:defRPr kumimoji="1" sz="1800" kern="1200">
          <a:solidFill>
            <a:schemeClr val="tx1"/>
          </a:solidFill>
          <a:latin typeface="+mn-lt"/>
          <a:ea typeface="+mn-ea"/>
          <a:cs typeface="+mn-cs"/>
        </a:defRPr>
      </a:lvl5pPr>
      <a:lvl6pPr marL="2318571" algn="l" defTabSz="927429" rtl="0" eaLnBrk="1" latinLnBrk="0" hangingPunct="1">
        <a:defRPr kumimoji="1" sz="1800" kern="1200">
          <a:solidFill>
            <a:schemeClr val="tx1"/>
          </a:solidFill>
          <a:latin typeface="+mn-lt"/>
          <a:ea typeface="+mn-ea"/>
          <a:cs typeface="+mn-cs"/>
        </a:defRPr>
      </a:lvl6pPr>
      <a:lvl7pPr marL="2782286" algn="l" defTabSz="927429" rtl="0" eaLnBrk="1" latinLnBrk="0" hangingPunct="1">
        <a:defRPr kumimoji="1" sz="1800" kern="1200">
          <a:solidFill>
            <a:schemeClr val="tx1"/>
          </a:solidFill>
          <a:latin typeface="+mn-lt"/>
          <a:ea typeface="+mn-ea"/>
          <a:cs typeface="+mn-cs"/>
        </a:defRPr>
      </a:lvl7pPr>
      <a:lvl8pPr marL="3246000" algn="l" defTabSz="927429" rtl="0" eaLnBrk="1" latinLnBrk="0" hangingPunct="1">
        <a:defRPr kumimoji="1" sz="1800" kern="1200">
          <a:solidFill>
            <a:schemeClr val="tx1"/>
          </a:solidFill>
          <a:latin typeface="+mn-lt"/>
          <a:ea typeface="+mn-ea"/>
          <a:cs typeface="+mn-cs"/>
        </a:defRPr>
      </a:lvl8pPr>
      <a:lvl9pPr marL="3709714" algn="l" defTabSz="927429"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 Id="rId9" Type="http://schemas.openxmlformats.org/officeDocument/2006/relationships/image" Target="../media/image10.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7"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 name="表 30"/>
          <p:cNvGraphicFramePr>
            <a:graphicFrameLocks noGrp="1"/>
          </p:cNvGraphicFramePr>
          <p:nvPr>
            <p:extLst>
              <p:ext uri="{D42A27DB-BD31-4B8C-83A1-F6EECF244321}">
                <p14:modId xmlns:p14="http://schemas.microsoft.com/office/powerpoint/2010/main" val="260472770"/>
              </p:ext>
            </p:extLst>
          </p:nvPr>
        </p:nvGraphicFramePr>
        <p:xfrm>
          <a:off x="29303" y="2752039"/>
          <a:ext cx="9319006" cy="3888432"/>
        </p:xfrm>
        <a:graphic>
          <a:graphicData uri="http://schemas.openxmlformats.org/drawingml/2006/table">
            <a:tbl>
              <a:tblPr firstRow="1" bandRow="1">
                <a:tableStyleId>{5940675A-B579-460E-94D1-54222C63F5DA}</a:tableStyleId>
              </a:tblPr>
              <a:tblGrid>
                <a:gridCol w="4527161">
                  <a:extLst>
                    <a:ext uri="{9D8B030D-6E8A-4147-A177-3AD203B41FA5}">
                      <a16:colId xmlns="" xmlns:a16="http://schemas.microsoft.com/office/drawing/2014/main" val="20000"/>
                    </a:ext>
                  </a:extLst>
                </a:gridCol>
                <a:gridCol w="4791845">
                  <a:extLst>
                    <a:ext uri="{9D8B030D-6E8A-4147-A177-3AD203B41FA5}">
                      <a16:colId xmlns="" xmlns:a16="http://schemas.microsoft.com/office/drawing/2014/main" val="20001"/>
                    </a:ext>
                  </a:extLst>
                </a:gridCol>
              </a:tblGrid>
              <a:tr h="3888432">
                <a:tc>
                  <a:txBody>
                    <a:bodyPr/>
                    <a:lstStyle/>
                    <a:p>
                      <a:endParaRPr kumimoji="1" lang="en-US" altLang="ja-JP" sz="1800" dirty="0">
                        <a:noFill/>
                      </a:endParaRPr>
                    </a:p>
                  </a:txBody>
                  <a:tcPr marL="93615" marR="93615" marT="44408" marB="44408"/>
                </a:tc>
                <a:tc>
                  <a:txBody>
                    <a:bodyPr/>
                    <a:lstStyle/>
                    <a:p>
                      <a:endParaRPr kumimoji="1" lang="en-US" altLang="ja-JP" sz="1800" dirty="0" smtClean="0">
                        <a:noFill/>
                      </a:endParaRPr>
                    </a:p>
                    <a:p>
                      <a:endParaRPr kumimoji="1" lang="ja-JP" altLang="en-US" sz="1800" dirty="0">
                        <a:noFill/>
                      </a:endParaRPr>
                    </a:p>
                  </a:txBody>
                  <a:tcPr marL="93615" marR="93615" marT="44408" marB="44408"/>
                </a:tc>
                <a:extLst>
                  <a:ext uri="{0D108BD9-81ED-4DB2-BD59-A6C34878D82A}">
                    <a16:rowId xmlns="" xmlns:a16="http://schemas.microsoft.com/office/drawing/2014/main" val="10000"/>
                  </a:ext>
                </a:extLst>
              </a:tr>
            </a:tbl>
          </a:graphicData>
        </a:graphic>
      </p:graphicFrame>
      <p:sp>
        <p:nvSpPr>
          <p:cNvPr id="48" name="正方形/長方形 47"/>
          <p:cNvSpPr/>
          <p:nvPr/>
        </p:nvSpPr>
        <p:spPr>
          <a:xfrm>
            <a:off x="33961" y="1107979"/>
            <a:ext cx="6222851" cy="15121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743" tIns="46372" rIns="92743" bIns="46372" rtlCol="0" anchor="ctr"/>
          <a:lstStyle/>
          <a:p>
            <a:pPr algn="ctr"/>
            <a:endParaRPr lang="ja-JP" altLang="en-US" dirty="0">
              <a:solidFill>
                <a:prstClr val="white"/>
              </a:solidFill>
            </a:endParaRPr>
          </a:p>
        </p:txBody>
      </p:sp>
      <p:sp>
        <p:nvSpPr>
          <p:cNvPr id="49" name="正方形/長方形 48"/>
          <p:cNvSpPr/>
          <p:nvPr/>
        </p:nvSpPr>
        <p:spPr>
          <a:xfrm>
            <a:off x="34547" y="1180962"/>
            <a:ext cx="2330402" cy="295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743" tIns="46372" rIns="92743" bIns="46372" rtlCol="0" anchor="ctr"/>
          <a:lstStyle/>
          <a:p>
            <a:pPr algn="ctr"/>
            <a:endParaRPr lang="ja-JP" altLang="en-US" dirty="0">
              <a:solidFill>
                <a:prstClr val="white"/>
              </a:solidFill>
            </a:endParaRPr>
          </a:p>
        </p:txBody>
      </p:sp>
      <p:sp>
        <p:nvSpPr>
          <p:cNvPr id="50" name="テキスト ボックス 49"/>
          <p:cNvSpPr txBox="1"/>
          <p:nvPr/>
        </p:nvSpPr>
        <p:spPr>
          <a:xfrm>
            <a:off x="34677" y="904012"/>
            <a:ext cx="2334297" cy="278316"/>
          </a:xfrm>
          <a:prstGeom prst="rect">
            <a:avLst/>
          </a:prstGeom>
          <a:ln>
            <a:solidFill>
              <a:schemeClr val="tx1"/>
            </a:solidFill>
          </a:ln>
        </p:spPr>
        <p:style>
          <a:lnRef idx="2">
            <a:schemeClr val="accent6"/>
          </a:lnRef>
          <a:fillRef idx="1001">
            <a:schemeClr val="lt2"/>
          </a:fillRef>
          <a:effectRef idx="0">
            <a:schemeClr val="accent6"/>
          </a:effectRef>
          <a:fontRef idx="minor">
            <a:schemeClr val="dk1"/>
          </a:fontRef>
        </p:style>
        <p:txBody>
          <a:bodyPr wrap="square" lIns="92743" tIns="46372" rIns="92743" bIns="46372" rtlCol="0">
            <a:spAutoFit/>
          </a:bodyPr>
          <a:lstStyle/>
          <a:p>
            <a:pPr algn="ctr"/>
            <a:r>
              <a:rPr lang="ja-JP" altLang="en-US" sz="1200" dirty="0">
                <a:solidFill>
                  <a:prstClr val="black"/>
                </a:solidFill>
              </a:rPr>
              <a:t>提案団体名</a:t>
            </a:r>
          </a:p>
        </p:txBody>
      </p:sp>
      <p:sp>
        <p:nvSpPr>
          <p:cNvPr id="52" name="正方形/長方形 51"/>
          <p:cNvSpPr/>
          <p:nvPr/>
        </p:nvSpPr>
        <p:spPr>
          <a:xfrm>
            <a:off x="2368973" y="1188274"/>
            <a:ext cx="1949145" cy="2880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743" tIns="46372" rIns="92743" bIns="46372" rtlCol="0" anchor="ctr"/>
          <a:lstStyle/>
          <a:p>
            <a:pPr algn="ctr"/>
            <a:endParaRPr lang="ja-JP" altLang="en-US" dirty="0">
              <a:solidFill>
                <a:prstClr val="white"/>
              </a:solidFill>
            </a:endParaRPr>
          </a:p>
        </p:txBody>
      </p:sp>
      <p:sp>
        <p:nvSpPr>
          <p:cNvPr id="56" name="テキスト ボックス 55"/>
          <p:cNvSpPr txBox="1"/>
          <p:nvPr/>
        </p:nvSpPr>
        <p:spPr>
          <a:xfrm>
            <a:off x="33963" y="1477735"/>
            <a:ext cx="6222849" cy="278316"/>
          </a:xfrm>
          <a:prstGeom prst="rect">
            <a:avLst/>
          </a:prstGeom>
          <a:ln>
            <a:solidFill>
              <a:schemeClr val="tx1"/>
            </a:solidFill>
          </a:ln>
        </p:spPr>
        <p:style>
          <a:lnRef idx="2">
            <a:schemeClr val="accent6"/>
          </a:lnRef>
          <a:fillRef idx="1001">
            <a:schemeClr val="lt2"/>
          </a:fillRef>
          <a:effectRef idx="0">
            <a:schemeClr val="accent6"/>
          </a:effectRef>
          <a:fontRef idx="minor">
            <a:schemeClr val="dk1"/>
          </a:fontRef>
        </p:style>
        <p:txBody>
          <a:bodyPr wrap="square" lIns="92743" tIns="46372" rIns="92743" bIns="46372" rtlCol="0">
            <a:spAutoFit/>
          </a:bodyPr>
          <a:lstStyle/>
          <a:p>
            <a:pPr algn="ctr"/>
            <a:r>
              <a:rPr lang="ja-JP" altLang="en-US" sz="1200" dirty="0">
                <a:solidFill>
                  <a:prstClr val="black"/>
                </a:solidFill>
              </a:rPr>
              <a:t>事業のポイント</a:t>
            </a:r>
          </a:p>
        </p:txBody>
      </p:sp>
      <p:sp>
        <p:nvSpPr>
          <p:cNvPr id="62" name="テキスト ボックス 61"/>
          <p:cNvSpPr txBox="1"/>
          <p:nvPr/>
        </p:nvSpPr>
        <p:spPr>
          <a:xfrm>
            <a:off x="42221" y="2752038"/>
            <a:ext cx="2652716" cy="309093"/>
          </a:xfrm>
          <a:prstGeom prst="rect">
            <a:avLst/>
          </a:prstGeom>
        </p:spPr>
        <p:style>
          <a:lnRef idx="1">
            <a:schemeClr val="accent6"/>
          </a:lnRef>
          <a:fillRef idx="2">
            <a:schemeClr val="accent6"/>
          </a:fillRef>
          <a:effectRef idx="1">
            <a:schemeClr val="accent6"/>
          </a:effectRef>
          <a:fontRef idx="minor">
            <a:schemeClr val="dk1"/>
          </a:fontRef>
        </p:style>
        <p:txBody>
          <a:bodyPr wrap="none" lIns="92743" tIns="46372" rIns="92743" bIns="46372" rtlCol="0">
            <a:spAutoFit/>
          </a:bodyPr>
          <a:lstStyle/>
          <a:p>
            <a:r>
              <a:rPr lang="ja-JP" altLang="en-US" sz="1400" dirty="0">
                <a:solidFill>
                  <a:prstClr val="black"/>
                </a:solidFill>
              </a:rPr>
              <a:t>○本事業で実施する取組の概要</a:t>
            </a:r>
          </a:p>
        </p:txBody>
      </p:sp>
      <p:sp>
        <p:nvSpPr>
          <p:cNvPr id="60" name="テキスト ボックス 59"/>
          <p:cNvSpPr txBox="1"/>
          <p:nvPr/>
        </p:nvSpPr>
        <p:spPr>
          <a:xfrm>
            <a:off x="4569324" y="2752039"/>
            <a:ext cx="1623588" cy="309093"/>
          </a:xfrm>
          <a:prstGeom prst="rect">
            <a:avLst/>
          </a:prstGeom>
        </p:spPr>
        <p:style>
          <a:lnRef idx="1">
            <a:schemeClr val="accent4"/>
          </a:lnRef>
          <a:fillRef idx="2">
            <a:schemeClr val="accent4"/>
          </a:fillRef>
          <a:effectRef idx="1">
            <a:schemeClr val="accent4"/>
          </a:effectRef>
          <a:fontRef idx="minor">
            <a:schemeClr val="dk1"/>
          </a:fontRef>
        </p:style>
        <p:txBody>
          <a:bodyPr wrap="none" lIns="92743" tIns="46372" rIns="92743" bIns="46372" rtlCol="0">
            <a:spAutoFit/>
          </a:bodyPr>
          <a:lstStyle/>
          <a:p>
            <a:r>
              <a:rPr lang="ja-JP" altLang="en-US" sz="1400" dirty="0">
                <a:solidFill>
                  <a:prstClr val="black"/>
                </a:solidFill>
              </a:rPr>
              <a:t>○事業の実施体制</a:t>
            </a:r>
          </a:p>
        </p:txBody>
      </p:sp>
      <p:sp>
        <p:nvSpPr>
          <p:cNvPr id="64" name="正方形/長方形 63"/>
          <p:cNvSpPr/>
          <p:nvPr/>
        </p:nvSpPr>
        <p:spPr>
          <a:xfrm>
            <a:off x="6256815" y="18207"/>
            <a:ext cx="3065235" cy="2601940"/>
          </a:xfrm>
          <a:prstGeom prst="rect">
            <a:avLst/>
          </a:prstGeom>
          <a:noFill/>
          <a:ln w="28575">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92743" tIns="46372" rIns="92743" bIns="46372" rtlCol="0" anchor="ctr"/>
          <a:lstStyle/>
          <a:p>
            <a:pPr algn="ctr"/>
            <a:endParaRPr lang="ja-JP" altLang="en-US" dirty="0">
              <a:solidFill>
                <a:prstClr val="white"/>
              </a:solidFill>
            </a:endParaRPr>
          </a:p>
        </p:txBody>
      </p:sp>
      <p:sp>
        <p:nvSpPr>
          <p:cNvPr id="53" name="テキスト ボックス 52"/>
          <p:cNvSpPr txBox="1"/>
          <p:nvPr/>
        </p:nvSpPr>
        <p:spPr>
          <a:xfrm>
            <a:off x="2368974" y="902645"/>
            <a:ext cx="1973625" cy="278316"/>
          </a:xfrm>
          <a:prstGeom prst="rect">
            <a:avLst/>
          </a:prstGeom>
          <a:ln>
            <a:solidFill>
              <a:schemeClr val="tx1"/>
            </a:solidFill>
          </a:ln>
        </p:spPr>
        <p:style>
          <a:lnRef idx="2">
            <a:schemeClr val="accent6"/>
          </a:lnRef>
          <a:fillRef idx="1001">
            <a:schemeClr val="lt2"/>
          </a:fillRef>
          <a:effectRef idx="0">
            <a:schemeClr val="accent6"/>
          </a:effectRef>
          <a:fontRef idx="minor">
            <a:schemeClr val="dk1"/>
          </a:fontRef>
        </p:style>
        <p:txBody>
          <a:bodyPr wrap="square" lIns="92743" tIns="46372" rIns="92743" bIns="46372" rtlCol="0">
            <a:spAutoFit/>
          </a:bodyPr>
          <a:lstStyle/>
          <a:p>
            <a:pPr algn="ctr"/>
            <a:r>
              <a:rPr lang="ja-JP" altLang="en-US" sz="1200" dirty="0">
                <a:solidFill>
                  <a:prstClr val="black"/>
                </a:solidFill>
              </a:rPr>
              <a:t>人口（</a:t>
            </a:r>
            <a:r>
              <a:rPr lang="en-US" altLang="ja-JP" sz="1200" dirty="0">
                <a:solidFill>
                  <a:prstClr val="black"/>
                </a:solidFill>
              </a:rPr>
              <a:t>H27</a:t>
            </a:r>
            <a:r>
              <a:rPr lang="ja-JP" altLang="en-US" sz="1200" dirty="0">
                <a:solidFill>
                  <a:prstClr val="black"/>
                </a:solidFill>
              </a:rPr>
              <a:t>国調）</a:t>
            </a:r>
          </a:p>
        </p:txBody>
      </p:sp>
      <p:sp>
        <p:nvSpPr>
          <p:cNvPr id="55" name="テキスト ボックス 54"/>
          <p:cNvSpPr txBox="1"/>
          <p:nvPr/>
        </p:nvSpPr>
        <p:spPr>
          <a:xfrm>
            <a:off x="4318118" y="900242"/>
            <a:ext cx="1942565" cy="278316"/>
          </a:xfrm>
          <a:prstGeom prst="rect">
            <a:avLst/>
          </a:prstGeom>
          <a:ln>
            <a:solidFill>
              <a:schemeClr val="tx1"/>
            </a:solidFill>
          </a:ln>
        </p:spPr>
        <p:style>
          <a:lnRef idx="2">
            <a:schemeClr val="accent6"/>
          </a:lnRef>
          <a:fillRef idx="1001">
            <a:schemeClr val="lt2"/>
          </a:fillRef>
          <a:effectRef idx="0">
            <a:schemeClr val="accent6"/>
          </a:effectRef>
          <a:fontRef idx="minor">
            <a:schemeClr val="dk1"/>
          </a:fontRef>
        </p:style>
        <p:txBody>
          <a:bodyPr wrap="square" lIns="92743" tIns="46372" rIns="92743" bIns="46372" rtlCol="0">
            <a:spAutoFit/>
          </a:bodyPr>
          <a:lstStyle/>
          <a:p>
            <a:pPr algn="ctr"/>
            <a:r>
              <a:rPr lang="ja-JP" altLang="en-US" sz="1200" dirty="0">
                <a:solidFill>
                  <a:prstClr val="black"/>
                </a:solidFill>
              </a:rPr>
              <a:t>面積（</a:t>
            </a:r>
            <a:r>
              <a:rPr lang="en-US" altLang="ja-JP" sz="1200" dirty="0">
                <a:solidFill>
                  <a:prstClr val="black"/>
                </a:solidFill>
              </a:rPr>
              <a:t>H27</a:t>
            </a:r>
            <a:r>
              <a:rPr lang="ja-JP" altLang="en-US" sz="1200" dirty="0">
                <a:solidFill>
                  <a:prstClr val="black"/>
                </a:solidFill>
              </a:rPr>
              <a:t>国調）</a:t>
            </a:r>
          </a:p>
        </p:txBody>
      </p:sp>
      <p:sp>
        <p:nvSpPr>
          <p:cNvPr id="40" name="テキスト ボックス 39"/>
          <p:cNvSpPr txBox="1"/>
          <p:nvPr/>
        </p:nvSpPr>
        <p:spPr>
          <a:xfrm>
            <a:off x="-71784" y="3367046"/>
            <a:ext cx="3485323" cy="1386311"/>
          </a:xfrm>
          <a:prstGeom prst="rect">
            <a:avLst/>
          </a:prstGeom>
          <a:noFill/>
        </p:spPr>
        <p:txBody>
          <a:bodyPr wrap="square" lIns="92743" tIns="46372" rIns="92743" bIns="46372" rtlCol="0">
            <a:spAutoFit/>
          </a:bodyPr>
          <a:lstStyle/>
          <a:p>
            <a:endParaRPr lang="en-US" altLang="ja-JP" sz="1200" dirty="0">
              <a:solidFill>
                <a:prstClr val="black"/>
              </a:solidFill>
              <a:latin typeface="ＭＳ Ｐゴシック"/>
            </a:endParaRPr>
          </a:p>
          <a:p>
            <a:endParaRPr lang="en-US" altLang="ja-JP" sz="1200" dirty="0">
              <a:solidFill>
                <a:prstClr val="black"/>
              </a:solidFill>
              <a:latin typeface="ＭＳ Ｐゴシック"/>
            </a:endParaRPr>
          </a:p>
          <a:p>
            <a:endParaRPr lang="en-US" altLang="ja-JP" sz="1200" dirty="0">
              <a:solidFill>
                <a:prstClr val="black"/>
              </a:solidFill>
              <a:latin typeface="ＭＳ Ｐゴシック"/>
            </a:endParaRPr>
          </a:p>
          <a:p>
            <a:endParaRPr lang="en-US" altLang="ja-JP" sz="1200" dirty="0">
              <a:solidFill>
                <a:prstClr val="black"/>
              </a:solidFill>
              <a:latin typeface="ＭＳ Ｐゴシック"/>
            </a:endParaRPr>
          </a:p>
          <a:p>
            <a:endParaRPr lang="en-US" altLang="ja-JP" sz="1200" dirty="0">
              <a:solidFill>
                <a:prstClr val="black"/>
              </a:solidFill>
              <a:latin typeface="ＭＳ Ｐゴシック"/>
            </a:endParaRPr>
          </a:p>
          <a:p>
            <a:endParaRPr lang="en-US" altLang="ja-JP" sz="1200" dirty="0">
              <a:solidFill>
                <a:prstClr val="black"/>
              </a:solidFill>
              <a:latin typeface="ＭＳ Ｐゴシック"/>
            </a:endParaRPr>
          </a:p>
          <a:p>
            <a:endParaRPr lang="en-US" altLang="ja-JP" sz="1200" dirty="0">
              <a:solidFill>
                <a:prstClr val="black"/>
              </a:solidFill>
              <a:latin typeface="ＭＳ Ｐゴシック"/>
            </a:endParaRPr>
          </a:p>
        </p:txBody>
      </p:sp>
      <p:sp>
        <p:nvSpPr>
          <p:cNvPr id="30" name="テキスト ボックス 29"/>
          <p:cNvSpPr txBox="1"/>
          <p:nvPr/>
        </p:nvSpPr>
        <p:spPr>
          <a:xfrm>
            <a:off x="-8395" y="3127032"/>
            <a:ext cx="4569044" cy="3679247"/>
          </a:xfrm>
          <a:prstGeom prst="rect">
            <a:avLst/>
          </a:prstGeom>
          <a:noFill/>
        </p:spPr>
        <p:txBody>
          <a:bodyPr wrap="square" lIns="92743" tIns="46372" rIns="92743" bIns="46372" rtlCol="0">
            <a:spAutoFit/>
          </a:bodyPr>
          <a:lstStyle/>
          <a:p>
            <a:pPr>
              <a:spcBef>
                <a:spcPts val="600"/>
              </a:spcBef>
            </a:pPr>
            <a:r>
              <a:rPr lang="ja-JP" altLang="en-US" sz="1200" b="1" dirty="0">
                <a:solidFill>
                  <a:prstClr val="black"/>
                </a:solidFill>
              </a:rPr>
              <a:t>１．</a:t>
            </a:r>
            <a:r>
              <a:rPr lang="ja-JP" altLang="en-US" sz="1200" b="1" u="sng" dirty="0">
                <a:solidFill>
                  <a:prstClr val="black"/>
                </a:solidFill>
              </a:rPr>
              <a:t>「お試し勤務」の受け入れ</a:t>
            </a:r>
            <a:endParaRPr lang="en-US" altLang="ja-JP" sz="1200" b="1" u="sng" dirty="0">
              <a:solidFill>
                <a:prstClr val="black"/>
              </a:solidFill>
            </a:endParaRPr>
          </a:p>
          <a:p>
            <a:r>
              <a:rPr lang="ja-JP" altLang="en-US" sz="1200" b="1" dirty="0">
                <a:solidFill>
                  <a:prstClr val="black"/>
                </a:solidFill>
              </a:rPr>
              <a:t>　　</a:t>
            </a:r>
            <a:r>
              <a:rPr lang="ja-JP" altLang="en-US" sz="1200" b="1" dirty="0" smtClean="0">
                <a:solidFill>
                  <a:prstClr val="black"/>
                </a:solidFill>
              </a:rPr>
              <a:t>・お試しサテライトオフィス環境構築</a:t>
            </a:r>
            <a:endParaRPr lang="en-US" altLang="ja-JP" sz="1200" b="1"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喜念集落の喜念浜コテージをオフィス兼宿泊施設として使用</a:t>
            </a:r>
            <a:endParaRPr lang="en-US" altLang="ja-JP" sz="1200" b="1"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・お試し勤務企業の選定</a:t>
            </a:r>
            <a:endParaRPr lang="en-US" altLang="ja-JP" sz="1200" b="1"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・総務省マッチング調査などを活用し、誘致する企業等を選定</a:t>
            </a:r>
            <a:endParaRPr lang="en-US" altLang="ja-JP" sz="1200" b="1"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a:t>
            </a:r>
            <a:r>
              <a:rPr lang="ja-JP" altLang="en-US" sz="1200" b="1" dirty="0">
                <a:solidFill>
                  <a:prstClr val="black"/>
                </a:solidFill>
              </a:rPr>
              <a:t>・７月２０日企業誘致セミナー実施（</a:t>
            </a:r>
            <a:r>
              <a:rPr lang="ja-JP" altLang="en-US" sz="1200" b="1" dirty="0" smtClean="0">
                <a:solidFill>
                  <a:prstClr val="black"/>
                </a:solidFill>
              </a:rPr>
              <a:t>２１社</a:t>
            </a:r>
            <a:r>
              <a:rPr lang="ja-JP" altLang="en-US" sz="1200" b="1" dirty="0">
                <a:solidFill>
                  <a:prstClr val="black"/>
                </a:solidFill>
              </a:rPr>
              <a:t>　２６</a:t>
            </a:r>
            <a:r>
              <a:rPr lang="ja-JP" altLang="en-US" sz="1200" b="1" dirty="0" smtClean="0">
                <a:solidFill>
                  <a:prstClr val="black"/>
                </a:solidFill>
              </a:rPr>
              <a:t>人</a:t>
            </a:r>
            <a:r>
              <a:rPr lang="ja-JP" altLang="en-US" sz="1200" b="1" dirty="0">
                <a:solidFill>
                  <a:prstClr val="black"/>
                </a:solidFill>
              </a:rPr>
              <a:t>集客</a:t>
            </a:r>
            <a:r>
              <a:rPr lang="ja-JP" altLang="en-US" sz="1200" b="1" dirty="0" smtClean="0">
                <a:solidFill>
                  <a:prstClr val="black"/>
                </a:solidFill>
              </a:rPr>
              <a:t>）</a:t>
            </a:r>
            <a:endParaRPr lang="en-US" altLang="ja-JP" sz="1200" b="1"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・お試しサテライトオフィスモデル事業実施</a:t>
            </a:r>
            <a:endParaRPr lang="en-US" altLang="ja-JP" sz="1200" b="1"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①お試し勤務型・・・</a:t>
            </a:r>
            <a:r>
              <a:rPr lang="en-US" altLang="ja-JP" sz="1200" b="1" dirty="0" smtClean="0">
                <a:solidFill>
                  <a:prstClr val="black"/>
                </a:solidFill>
              </a:rPr>
              <a:t>1</a:t>
            </a:r>
            <a:r>
              <a:rPr lang="ja-JP" altLang="en-US" sz="1200" b="1" dirty="0" smtClean="0">
                <a:solidFill>
                  <a:prstClr val="black"/>
                </a:solidFill>
              </a:rPr>
              <a:t>企業につき</a:t>
            </a:r>
            <a:r>
              <a:rPr lang="en-US" altLang="ja-JP" sz="1200" b="1" dirty="0" smtClean="0">
                <a:solidFill>
                  <a:prstClr val="black"/>
                </a:solidFill>
              </a:rPr>
              <a:t>4</a:t>
            </a:r>
            <a:r>
              <a:rPr lang="ja-JP" altLang="en-US" sz="1200" b="1" dirty="0" smtClean="0">
                <a:solidFill>
                  <a:prstClr val="black"/>
                </a:solidFill>
              </a:rPr>
              <a:t>日以上</a:t>
            </a:r>
            <a:r>
              <a:rPr lang="en-US" altLang="ja-JP" sz="1200" b="1" dirty="0" smtClean="0">
                <a:solidFill>
                  <a:prstClr val="black"/>
                </a:solidFill>
              </a:rPr>
              <a:t>7</a:t>
            </a:r>
            <a:r>
              <a:rPr lang="ja-JP" altLang="en-US" sz="1200" b="1" dirty="0" smtClean="0">
                <a:solidFill>
                  <a:prstClr val="black"/>
                </a:solidFill>
              </a:rPr>
              <a:t>日以内にて実施</a:t>
            </a:r>
            <a:endParaRPr lang="en-US" altLang="ja-JP" sz="1200" b="1" dirty="0" smtClean="0">
              <a:solidFill>
                <a:prstClr val="black"/>
              </a:solidFill>
            </a:endParaRPr>
          </a:p>
          <a:p>
            <a:r>
              <a:rPr lang="ja-JP" altLang="en-US" sz="1200" b="1" dirty="0">
                <a:solidFill>
                  <a:prstClr val="black"/>
                </a:solidFill>
              </a:rPr>
              <a:t>　</a:t>
            </a:r>
            <a:r>
              <a:rPr lang="ja-JP" altLang="en-US" sz="1200" b="1" dirty="0" smtClean="0">
                <a:solidFill>
                  <a:prstClr val="black"/>
                </a:solidFill>
              </a:rPr>
              <a:t>　　　②ツアー型・・・滞在が難しい経営者など向け視察ツアー</a:t>
            </a:r>
            <a:r>
              <a:rPr lang="ja-JP" altLang="en-US" sz="1200" b="1" dirty="0" smtClean="0">
                <a:solidFill>
                  <a:prstClr val="black"/>
                </a:solidFill>
              </a:rPr>
              <a:t>実施</a:t>
            </a:r>
            <a:endParaRPr lang="en-US" altLang="ja-JP" sz="1200" b="1" dirty="0" smtClean="0">
              <a:solidFill>
                <a:prstClr val="black"/>
              </a:solidFill>
            </a:endParaRPr>
          </a:p>
          <a:p>
            <a:endParaRPr lang="en-US" altLang="ja-JP" sz="800" b="1" dirty="0">
              <a:solidFill>
                <a:prstClr val="black"/>
              </a:solidFill>
            </a:endParaRPr>
          </a:p>
          <a:p>
            <a:r>
              <a:rPr lang="ja-JP" altLang="en-US" sz="1200" b="1" dirty="0">
                <a:solidFill>
                  <a:prstClr val="black"/>
                </a:solidFill>
              </a:rPr>
              <a:t>２．</a:t>
            </a:r>
            <a:r>
              <a:rPr lang="ja-JP" altLang="en-US" sz="1200" b="1" u="sng" dirty="0">
                <a:solidFill>
                  <a:prstClr val="black"/>
                </a:solidFill>
              </a:rPr>
              <a:t>企業ニーズ調査</a:t>
            </a:r>
            <a:endParaRPr lang="en-US" altLang="ja-JP" sz="1200" b="1" u="sng" dirty="0">
              <a:solidFill>
                <a:prstClr val="black"/>
              </a:solidFill>
            </a:endParaRPr>
          </a:p>
          <a:p>
            <a:pPr marL="268288" indent="-268288"/>
            <a:r>
              <a:rPr lang="ja-JP" altLang="en-US" sz="1200" b="1" dirty="0">
                <a:solidFill>
                  <a:prstClr val="black"/>
                </a:solidFill>
              </a:rPr>
              <a:t>　　</a:t>
            </a:r>
            <a:r>
              <a:rPr lang="ja-JP" altLang="en-US" sz="1200" b="1" dirty="0" smtClean="0">
                <a:solidFill>
                  <a:prstClr val="black"/>
                </a:solidFill>
              </a:rPr>
              <a:t>・お試し勤務利用企業へのアンケート調査実施</a:t>
            </a:r>
            <a:endParaRPr lang="en-US" altLang="ja-JP" sz="1200" b="1" dirty="0" smtClean="0">
              <a:solidFill>
                <a:prstClr val="black"/>
              </a:solidFill>
            </a:endParaRPr>
          </a:p>
          <a:p>
            <a:pPr marL="268288" indent="-268288"/>
            <a:r>
              <a:rPr lang="ja-JP" altLang="en-US" sz="1200" b="1" dirty="0">
                <a:solidFill>
                  <a:prstClr val="black"/>
                </a:solidFill>
              </a:rPr>
              <a:t>　</a:t>
            </a:r>
            <a:r>
              <a:rPr lang="ja-JP" altLang="en-US" sz="1200" b="1" dirty="0" smtClean="0">
                <a:solidFill>
                  <a:prstClr val="black"/>
                </a:solidFill>
              </a:rPr>
              <a:t>　・お試し勤務実施前、実施後に各企業を個別訪問し聞き取り</a:t>
            </a:r>
            <a:endParaRPr lang="en-US" altLang="ja-JP" sz="1200" b="1" dirty="0" smtClean="0">
              <a:solidFill>
                <a:prstClr val="black"/>
              </a:solidFill>
            </a:endParaRPr>
          </a:p>
          <a:p>
            <a:pPr marL="268288" indent="-268288"/>
            <a:r>
              <a:rPr lang="ja-JP" altLang="en-US" sz="1200" b="1" dirty="0">
                <a:solidFill>
                  <a:prstClr val="black"/>
                </a:solidFill>
              </a:rPr>
              <a:t>　</a:t>
            </a:r>
            <a:r>
              <a:rPr lang="ja-JP" altLang="en-US" sz="1200" b="1" dirty="0" smtClean="0">
                <a:solidFill>
                  <a:prstClr val="black"/>
                </a:solidFill>
              </a:rPr>
              <a:t>　・伊仙町訪問時の懇親会、交流会において意見交換</a:t>
            </a:r>
            <a:endParaRPr lang="en-US" altLang="ja-JP" sz="1200" b="1" dirty="0">
              <a:solidFill>
                <a:prstClr val="black"/>
              </a:solidFill>
            </a:endParaRPr>
          </a:p>
          <a:p>
            <a:pPr>
              <a:spcBef>
                <a:spcPts val="600"/>
              </a:spcBef>
            </a:pPr>
            <a:r>
              <a:rPr lang="ja-JP" altLang="en-US" sz="1200" b="1" dirty="0">
                <a:solidFill>
                  <a:prstClr val="black"/>
                </a:solidFill>
              </a:rPr>
              <a:t>３</a:t>
            </a:r>
            <a:r>
              <a:rPr lang="ja-JP" altLang="en-US" sz="1200" b="1" dirty="0" smtClean="0">
                <a:solidFill>
                  <a:prstClr val="black"/>
                </a:solidFill>
              </a:rPr>
              <a:t>．</a:t>
            </a:r>
            <a:r>
              <a:rPr lang="ja-JP" altLang="en-US" sz="1200" b="1" u="sng" dirty="0" smtClean="0">
                <a:solidFill>
                  <a:prstClr val="black"/>
                </a:solidFill>
              </a:rPr>
              <a:t>地域</a:t>
            </a:r>
            <a:r>
              <a:rPr lang="ja-JP" altLang="en-US" sz="1200" b="1" u="sng" dirty="0">
                <a:solidFill>
                  <a:prstClr val="black"/>
                </a:solidFill>
              </a:rPr>
              <a:t>と</a:t>
            </a:r>
            <a:r>
              <a:rPr lang="ja-JP" altLang="en-US" sz="1200" b="1" u="sng" dirty="0" smtClean="0">
                <a:solidFill>
                  <a:prstClr val="black"/>
                </a:solidFill>
              </a:rPr>
              <a:t>の交流の場の設置</a:t>
            </a:r>
            <a:endParaRPr lang="en-US" altLang="ja-JP" sz="1200" b="1" u="sng" dirty="0">
              <a:solidFill>
                <a:prstClr val="black"/>
              </a:solidFill>
            </a:endParaRPr>
          </a:p>
          <a:p>
            <a:pPr marL="268288" indent="-268288"/>
            <a:r>
              <a:rPr lang="ja-JP" altLang="en-US" sz="1200" b="1" dirty="0">
                <a:solidFill>
                  <a:prstClr val="black"/>
                </a:solidFill>
              </a:rPr>
              <a:t>　　</a:t>
            </a:r>
            <a:r>
              <a:rPr lang="ja-JP" altLang="en-US" sz="1200" b="1" dirty="0" smtClean="0">
                <a:solidFill>
                  <a:prstClr val="black"/>
                </a:solidFill>
              </a:rPr>
              <a:t>・地域イベント、キャリア教育（伊仙寺子屋）への参加</a:t>
            </a:r>
            <a:endParaRPr lang="en-US" altLang="ja-JP" sz="1200" b="1" dirty="0">
              <a:solidFill>
                <a:prstClr val="black"/>
              </a:solidFill>
            </a:endParaRPr>
          </a:p>
          <a:p>
            <a:pPr marL="268288" indent="-268288"/>
            <a:r>
              <a:rPr lang="ja-JP" altLang="en-US" sz="1200" b="1" dirty="0">
                <a:solidFill>
                  <a:prstClr val="black"/>
                </a:solidFill>
              </a:rPr>
              <a:t>　　</a:t>
            </a:r>
            <a:r>
              <a:rPr lang="ja-JP" altLang="en-US" sz="1200" b="1" dirty="0" smtClean="0">
                <a:solidFill>
                  <a:prstClr val="black"/>
                </a:solidFill>
              </a:rPr>
              <a:t>・</a:t>
            </a:r>
            <a:r>
              <a:rPr lang="ja-JP" altLang="en-US" sz="1200" b="1" dirty="0">
                <a:solidFill>
                  <a:prstClr val="black"/>
                </a:solidFill>
              </a:rPr>
              <a:t>事前</a:t>
            </a:r>
            <a:r>
              <a:rPr lang="ja-JP" altLang="en-US" sz="1200" b="1" dirty="0" smtClean="0">
                <a:solidFill>
                  <a:prstClr val="black"/>
                </a:solidFill>
              </a:rPr>
              <a:t>要望の沿った伊仙町事業者等との意見交換</a:t>
            </a:r>
            <a:endParaRPr lang="en-US" altLang="ja-JP" sz="1200" b="1" dirty="0">
              <a:solidFill>
                <a:prstClr val="black"/>
              </a:solidFill>
            </a:endParaRPr>
          </a:p>
          <a:p>
            <a:pPr marL="268288" indent="-268288"/>
            <a:r>
              <a:rPr lang="ja-JP" altLang="en-US" sz="1200" b="1" dirty="0">
                <a:solidFill>
                  <a:prstClr val="black"/>
                </a:solidFill>
              </a:rPr>
              <a:t>　　</a:t>
            </a:r>
            <a:r>
              <a:rPr lang="ja-JP" altLang="en-US" sz="1200" b="1" dirty="0" smtClean="0">
                <a:solidFill>
                  <a:prstClr val="black"/>
                </a:solidFill>
              </a:rPr>
              <a:t>・お試し勤務実施企業交流会の実施（約２０社５０名参加）</a:t>
            </a:r>
            <a:endParaRPr lang="en-US" altLang="ja-JP" sz="1200" b="1" dirty="0">
              <a:solidFill>
                <a:prstClr val="black"/>
              </a:solidFill>
            </a:endParaRPr>
          </a:p>
          <a:p>
            <a:pPr marL="268288" indent="-268288"/>
            <a:endParaRPr lang="en-US" altLang="ja-JP" sz="1200" b="1" dirty="0">
              <a:solidFill>
                <a:prstClr val="black"/>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9513" y="39220"/>
            <a:ext cx="776177" cy="8544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 name="テキスト ボックス 32"/>
          <p:cNvSpPr txBox="1"/>
          <p:nvPr/>
        </p:nvSpPr>
        <p:spPr>
          <a:xfrm>
            <a:off x="6532633" y="599111"/>
            <a:ext cx="2513597" cy="1754326"/>
          </a:xfrm>
          <a:prstGeom prst="rect">
            <a:avLst/>
          </a:prstGeom>
          <a:solidFill>
            <a:schemeClr val="bg1"/>
          </a:solidFill>
        </p:spPr>
        <p:txBody>
          <a:bodyPr wrap="square" rtlCol="0">
            <a:spAutoFit/>
          </a:bodyPr>
          <a:lstStyle/>
          <a:p>
            <a:endParaRPr lang="en-US" altLang="ja-JP" dirty="0">
              <a:solidFill>
                <a:srgbClr val="FF0000"/>
              </a:solidFill>
            </a:endParaRPr>
          </a:p>
          <a:p>
            <a:endParaRPr lang="en-US" altLang="ja-JP" dirty="0">
              <a:solidFill>
                <a:srgbClr val="FF0000"/>
              </a:solidFill>
            </a:endParaRPr>
          </a:p>
          <a:p>
            <a:r>
              <a:rPr lang="ja-JP" altLang="en-US" dirty="0">
                <a:solidFill>
                  <a:srgbClr val="FF0000"/>
                </a:solidFill>
              </a:rPr>
              <a:t>地図（都道府県ベース）を貼付してください。</a:t>
            </a:r>
            <a:endParaRPr lang="en-US" altLang="ja-JP" dirty="0">
              <a:solidFill>
                <a:srgbClr val="FF0000"/>
              </a:solidFill>
            </a:endParaRPr>
          </a:p>
          <a:p>
            <a:endParaRPr lang="en-US" altLang="ja-JP" dirty="0">
              <a:solidFill>
                <a:srgbClr val="FF0000"/>
              </a:solidFill>
            </a:endParaRPr>
          </a:p>
          <a:p>
            <a:endParaRPr lang="ja-JP" altLang="en-US" dirty="0">
              <a:solidFill>
                <a:srgbClr val="FF0000"/>
              </a:solidFill>
            </a:endParaRPr>
          </a:p>
        </p:txBody>
      </p:sp>
      <p:sp>
        <p:nvSpPr>
          <p:cNvPr id="35" name="正方形/長方形 34"/>
          <p:cNvSpPr/>
          <p:nvPr/>
        </p:nvSpPr>
        <p:spPr>
          <a:xfrm>
            <a:off x="4314093" y="1185104"/>
            <a:ext cx="1941597" cy="29263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743" tIns="46372" rIns="92743" bIns="46372" rtlCol="0" anchor="ctr"/>
          <a:lstStyle/>
          <a:p>
            <a:pPr algn="ctr"/>
            <a:endParaRPr lang="ja-JP" altLang="en-US" b="1" dirty="0">
              <a:solidFill>
                <a:prstClr val="white"/>
              </a:solidFill>
            </a:endParaRPr>
          </a:p>
        </p:txBody>
      </p:sp>
      <p:sp>
        <p:nvSpPr>
          <p:cNvPr id="26" name="テキスト ボックス 25"/>
          <p:cNvSpPr txBox="1"/>
          <p:nvPr/>
        </p:nvSpPr>
        <p:spPr>
          <a:xfrm>
            <a:off x="55860" y="1792320"/>
            <a:ext cx="6178750" cy="830997"/>
          </a:xfrm>
          <a:prstGeom prst="rect">
            <a:avLst/>
          </a:prstGeom>
          <a:noFill/>
        </p:spPr>
        <p:txBody>
          <a:bodyPr wrap="square" rtlCol="0">
            <a:spAutoFit/>
          </a:bodyPr>
          <a:lstStyle/>
          <a:p>
            <a:r>
              <a:rPr kumimoji="1" lang="ja-JP" altLang="en-US" sz="1200" b="1" dirty="0" smtClean="0"/>
              <a:t>　伊仙町</a:t>
            </a:r>
            <a:r>
              <a:rPr kumimoji="1" lang="ja-JP" altLang="en-US" sz="1200" b="1" dirty="0" smtClean="0"/>
              <a:t>において重点</a:t>
            </a:r>
            <a:r>
              <a:rPr kumimoji="1" lang="ja-JP" altLang="en-US" sz="1200" b="1" dirty="0" smtClean="0"/>
              <a:t>分野である</a:t>
            </a:r>
            <a:r>
              <a:rPr kumimoji="1" lang="ja-JP" altLang="en-US" sz="1200" b="1" dirty="0" smtClean="0"/>
              <a:t>「健康・医療関連」、「</a:t>
            </a:r>
            <a:r>
              <a:rPr kumimoji="1" lang="en-US" altLang="ja-JP" sz="1200" b="1" dirty="0" smtClean="0"/>
              <a:t>IT</a:t>
            </a:r>
            <a:r>
              <a:rPr kumimoji="1" lang="ja-JP" altLang="en-US" sz="1200" b="1" dirty="0" smtClean="0"/>
              <a:t>関連」分野の企業等を中心に誘致し、実際に利用してもらうことにより離島におけるリゾート型サテライトオフィスならではの強み・弱みを把握し、</a:t>
            </a:r>
            <a:r>
              <a:rPr lang="ja-JP" altLang="en-US" sz="1200" b="1" dirty="0" smtClean="0"/>
              <a:t>本格的誘致に必要なオフィスニーズや首都圏企業等の要望を調査する。</a:t>
            </a:r>
            <a:endParaRPr lang="en-US" altLang="ja-JP" sz="1200" b="1" dirty="0" smtClean="0"/>
          </a:p>
          <a:p>
            <a:r>
              <a:rPr lang="ja-JP" altLang="en-US" sz="1200" b="1" dirty="0" smtClean="0"/>
              <a:t>　また</a:t>
            </a:r>
            <a:r>
              <a:rPr lang="ja-JP" altLang="en-US" sz="1200" b="1" dirty="0" smtClean="0"/>
              <a:t>、 参加企業等の要望や伊仙町側からの要請による地域住民との積極的交流を図る。</a:t>
            </a:r>
            <a:endParaRPr kumimoji="1" lang="ja-JP" altLang="en-US" sz="1200" b="1" dirty="0"/>
          </a:p>
        </p:txBody>
      </p:sp>
      <p:grpSp>
        <p:nvGrpSpPr>
          <p:cNvPr id="6" name="グループ化 5"/>
          <p:cNvGrpSpPr/>
          <p:nvPr/>
        </p:nvGrpSpPr>
        <p:grpSpPr>
          <a:xfrm>
            <a:off x="4805525" y="3834773"/>
            <a:ext cx="1001844" cy="355603"/>
            <a:chOff x="4894875" y="3214690"/>
            <a:chExt cx="1298037" cy="403917"/>
          </a:xfrm>
        </p:grpSpPr>
        <p:sp>
          <p:nvSpPr>
            <p:cNvPr id="2" name="正方形/長方形 1"/>
            <p:cNvSpPr/>
            <p:nvPr/>
          </p:nvSpPr>
          <p:spPr>
            <a:xfrm>
              <a:off x="4896768" y="3214690"/>
              <a:ext cx="1296144" cy="403917"/>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p:cNvSpPr txBox="1"/>
            <p:nvPr/>
          </p:nvSpPr>
          <p:spPr>
            <a:xfrm>
              <a:off x="4894875" y="3247094"/>
              <a:ext cx="1296144" cy="307777"/>
            </a:xfrm>
            <a:prstGeom prst="rect">
              <a:avLst/>
            </a:prstGeom>
            <a:noFill/>
          </p:spPr>
          <p:txBody>
            <a:bodyPr wrap="square" rtlCol="0">
              <a:spAutoFit/>
            </a:bodyPr>
            <a:lstStyle/>
            <a:p>
              <a:r>
                <a:rPr kumimoji="1" lang="ja-JP" altLang="en-US" sz="1400" b="1" dirty="0" smtClean="0"/>
                <a:t>伊　仙　町</a:t>
              </a:r>
              <a:endParaRPr kumimoji="1" lang="ja-JP" altLang="en-US" sz="1400" b="1" dirty="0"/>
            </a:p>
          </p:txBody>
        </p:sp>
      </p:grpSp>
      <p:sp>
        <p:nvSpPr>
          <p:cNvPr id="47" name="テキスト ボックス 46"/>
          <p:cNvSpPr txBox="1"/>
          <p:nvPr/>
        </p:nvSpPr>
        <p:spPr>
          <a:xfrm>
            <a:off x="4688806" y="3167233"/>
            <a:ext cx="4633244" cy="553998"/>
          </a:xfrm>
          <a:prstGeom prst="rect">
            <a:avLst/>
          </a:prstGeom>
          <a:noFill/>
        </p:spPr>
        <p:txBody>
          <a:bodyPr wrap="square" rtlCol="0">
            <a:spAutoFit/>
          </a:bodyPr>
          <a:lstStyle/>
          <a:p>
            <a:r>
              <a:rPr kumimoji="1" lang="ja-JP" altLang="en-US" sz="1400" b="1" dirty="0" smtClean="0"/>
              <a:t>◎今事業の実施体制及び誘致戦略策定体制</a:t>
            </a:r>
            <a:endParaRPr kumimoji="1" lang="en-US" altLang="ja-JP" sz="1400" b="1" dirty="0" smtClean="0"/>
          </a:p>
          <a:p>
            <a:r>
              <a:rPr lang="ja-JP" altLang="en-US" sz="1600" dirty="0"/>
              <a:t>　</a:t>
            </a:r>
            <a:r>
              <a:rPr lang="ja-JP" altLang="en-US" sz="1600" dirty="0" smtClean="0"/>
              <a:t>　</a:t>
            </a:r>
            <a:r>
              <a:rPr lang="ja-JP" altLang="en-US" sz="1200" dirty="0" smtClean="0"/>
              <a:t>基本的な考え方や計画、調整は行政で行い、</a:t>
            </a:r>
            <a:r>
              <a:rPr kumimoji="1" lang="ja-JP" altLang="en-US" sz="1200" dirty="0" smtClean="0"/>
              <a:t>実施は</a:t>
            </a:r>
            <a:r>
              <a:rPr lang="ja-JP" altLang="en-US" sz="1200" dirty="0" smtClean="0"/>
              <a:t> </a:t>
            </a:r>
            <a:r>
              <a:rPr kumimoji="1" lang="ja-JP" altLang="en-US" sz="1200" dirty="0" smtClean="0"/>
              <a:t>民間</a:t>
            </a:r>
            <a:r>
              <a:rPr lang="ja-JP" altLang="en-US" sz="1200" dirty="0"/>
              <a:t>を</a:t>
            </a:r>
            <a:r>
              <a:rPr kumimoji="1" lang="ja-JP" altLang="en-US" sz="1200" dirty="0" smtClean="0"/>
              <a:t>活用</a:t>
            </a:r>
            <a:endParaRPr kumimoji="1" lang="ja-JP" altLang="en-US" sz="1200" dirty="0"/>
          </a:p>
        </p:txBody>
      </p:sp>
      <p:sp>
        <p:nvSpPr>
          <p:cNvPr id="54" name="正方形/長方形 53"/>
          <p:cNvSpPr/>
          <p:nvPr/>
        </p:nvSpPr>
        <p:spPr>
          <a:xfrm>
            <a:off x="5203693" y="4356221"/>
            <a:ext cx="1191707" cy="355603"/>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テキスト ボックス 56"/>
          <p:cNvSpPr txBox="1"/>
          <p:nvPr/>
        </p:nvSpPr>
        <p:spPr>
          <a:xfrm>
            <a:off x="5268170" y="4396634"/>
            <a:ext cx="1152783" cy="307777"/>
          </a:xfrm>
          <a:prstGeom prst="rect">
            <a:avLst/>
          </a:prstGeom>
          <a:noFill/>
        </p:spPr>
        <p:txBody>
          <a:bodyPr wrap="square" rtlCol="0">
            <a:spAutoFit/>
          </a:bodyPr>
          <a:lstStyle/>
          <a:p>
            <a:r>
              <a:rPr kumimoji="1" lang="ja-JP" altLang="en-US" sz="1400" b="1" dirty="0" smtClean="0"/>
              <a:t>未来創生課</a:t>
            </a:r>
            <a:endParaRPr kumimoji="1" lang="ja-JP" altLang="en-US" sz="1400" b="1" dirty="0"/>
          </a:p>
        </p:txBody>
      </p:sp>
      <p:sp>
        <p:nvSpPr>
          <p:cNvPr id="58" name="正方形/長方形 57"/>
          <p:cNvSpPr/>
          <p:nvPr/>
        </p:nvSpPr>
        <p:spPr>
          <a:xfrm>
            <a:off x="5203866" y="6052230"/>
            <a:ext cx="1191534" cy="355603"/>
          </a:xfrm>
          <a:prstGeom prst="rect">
            <a:avLst/>
          </a:prstGeom>
          <a:solidFill>
            <a:srgbClr val="FFCC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テキスト ボックス 58"/>
          <p:cNvSpPr txBox="1"/>
          <p:nvPr/>
        </p:nvSpPr>
        <p:spPr>
          <a:xfrm>
            <a:off x="5268170" y="6099402"/>
            <a:ext cx="1152783" cy="307777"/>
          </a:xfrm>
          <a:prstGeom prst="rect">
            <a:avLst/>
          </a:prstGeom>
          <a:noFill/>
        </p:spPr>
        <p:txBody>
          <a:bodyPr wrap="square" rtlCol="0">
            <a:spAutoFit/>
          </a:bodyPr>
          <a:lstStyle/>
          <a:p>
            <a:r>
              <a:rPr kumimoji="1" lang="ja-JP" altLang="en-US" sz="1400" b="1" dirty="0" smtClean="0"/>
              <a:t>保健福祉課</a:t>
            </a:r>
            <a:endParaRPr kumimoji="1" lang="ja-JP" altLang="en-US" sz="1400" b="1" dirty="0"/>
          </a:p>
        </p:txBody>
      </p:sp>
      <p:sp>
        <p:nvSpPr>
          <p:cNvPr id="61" name="正方形/長方形 60"/>
          <p:cNvSpPr/>
          <p:nvPr/>
        </p:nvSpPr>
        <p:spPr>
          <a:xfrm>
            <a:off x="5597058" y="4920786"/>
            <a:ext cx="2396054" cy="355603"/>
          </a:xfrm>
          <a:prstGeom prst="rect">
            <a:avLst/>
          </a:prstGeom>
          <a:solidFill>
            <a:srgbClr val="FFCC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テキスト ボックス 64"/>
          <p:cNvSpPr txBox="1"/>
          <p:nvPr/>
        </p:nvSpPr>
        <p:spPr>
          <a:xfrm>
            <a:off x="5665977" y="4942312"/>
            <a:ext cx="2258216" cy="307777"/>
          </a:xfrm>
          <a:prstGeom prst="rect">
            <a:avLst/>
          </a:prstGeom>
          <a:noFill/>
        </p:spPr>
        <p:txBody>
          <a:bodyPr wrap="square" rtlCol="0">
            <a:spAutoFit/>
          </a:bodyPr>
          <a:lstStyle/>
          <a:p>
            <a:r>
              <a:rPr kumimoji="1" lang="en-US" altLang="ja-JP" sz="1400" b="1" dirty="0" smtClean="0"/>
              <a:t>(</a:t>
            </a:r>
            <a:r>
              <a:rPr kumimoji="1" lang="ja-JP" altLang="en-US" sz="1400" b="1" dirty="0" smtClean="0"/>
              <a:t>株</a:t>
            </a:r>
            <a:r>
              <a:rPr kumimoji="1" lang="en-US" altLang="ja-JP" sz="1400" b="1" dirty="0" smtClean="0"/>
              <a:t>)</a:t>
            </a:r>
            <a:r>
              <a:rPr kumimoji="1" lang="ja-JP" altLang="en-US" sz="1400" b="1" dirty="0" smtClean="0"/>
              <a:t>南西テレワークセンター</a:t>
            </a:r>
            <a:endParaRPr kumimoji="1" lang="ja-JP" altLang="en-US" sz="1400" b="1" dirty="0"/>
          </a:p>
        </p:txBody>
      </p:sp>
      <p:grpSp>
        <p:nvGrpSpPr>
          <p:cNvPr id="13" name="グループ化 12"/>
          <p:cNvGrpSpPr/>
          <p:nvPr/>
        </p:nvGrpSpPr>
        <p:grpSpPr>
          <a:xfrm>
            <a:off x="6015863" y="5485351"/>
            <a:ext cx="1979129" cy="355603"/>
            <a:chOff x="5597058" y="5485351"/>
            <a:chExt cx="1979129" cy="355603"/>
          </a:xfrm>
        </p:grpSpPr>
        <p:sp>
          <p:nvSpPr>
            <p:cNvPr id="63" name="正方形/長方形 62"/>
            <p:cNvSpPr/>
            <p:nvPr/>
          </p:nvSpPr>
          <p:spPr>
            <a:xfrm>
              <a:off x="5597058" y="5485351"/>
              <a:ext cx="1891998" cy="355603"/>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5614942" y="5516482"/>
              <a:ext cx="1961245" cy="307777"/>
            </a:xfrm>
            <a:prstGeom prst="rect">
              <a:avLst/>
            </a:prstGeom>
            <a:noFill/>
          </p:spPr>
          <p:txBody>
            <a:bodyPr wrap="square" rtlCol="0">
              <a:spAutoFit/>
            </a:bodyPr>
            <a:lstStyle/>
            <a:p>
              <a:r>
                <a:rPr kumimoji="1" lang="ja-JP" altLang="en-US" sz="1400" b="1" dirty="0" smtClean="0"/>
                <a:t>メディカルビレッジ学会</a:t>
              </a:r>
              <a:endParaRPr kumimoji="1" lang="ja-JP" altLang="en-US" sz="1400" b="1" dirty="0"/>
            </a:p>
          </p:txBody>
        </p:sp>
      </p:grpSp>
      <p:cxnSp>
        <p:nvCxnSpPr>
          <p:cNvPr id="15" name="直線コネクタ 14"/>
          <p:cNvCxnSpPr/>
          <p:nvPr/>
        </p:nvCxnSpPr>
        <p:spPr>
          <a:xfrm>
            <a:off x="4968776" y="4190376"/>
            <a:ext cx="0" cy="2039654"/>
          </a:xfrm>
          <a:prstGeom prst="line">
            <a:avLst/>
          </a:prstGeom>
          <a:ln w="19050"/>
        </p:spPr>
        <p:style>
          <a:lnRef idx="1">
            <a:schemeClr val="dk1"/>
          </a:lnRef>
          <a:fillRef idx="0">
            <a:schemeClr val="dk1"/>
          </a:fillRef>
          <a:effectRef idx="0">
            <a:schemeClr val="dk1"/>
          </a:effectRef>
          <a:fontRef idx="minor">
            <a:schemeClr val="tx1"/>
          </a:fontRef>
        </p:style>
      </p:cxnSp>
      <p:cxnSp>
        <p:nvCxnSpPr>
          <p:cNvPr id="17" name="直線コネクタ 16"/>
          <p:cNvCxnSpPr/>
          <p:nvPr/>
        </p:nvCxnSpPr>
        <p:spPr>
          <a:xfrm>
            <a:off x="4968776" y="6210895"/>
            <a:ext cx="235090" cy="2"/>
          </a:xfrm>
          <a:prstGeom prst="line">
            <a:avLst/>
          </a:prstGeom>
          <a:ln w="28575"/>
        </p:spPr>
        <p:style>
          <a:lnRef idx="1">
            <a:schemeClr val="dk1"/>
          </a:lnRef>
          <a:fillRef idx="0">
            <a:schemeClr val="dk1"/>
          </a:fillRef>
          <a:effectRef idx="0">
            <a:schemeClr val="dk1"/>
          </a:effectRef>
          <a:fontRef idx="minor">
            <a:schemeClr val="tx1"/>
          </a:fontRef>
        </p:style>
      </p:cxnSp>
      <p:cxnSp>
        <p:nvCxnSpPr>
          <p:cNvPr id="67" name="直線コネクタ 66"/>
          <p:cNvCxnSpPr/>
          <p:nvPr/>
        </p:nvCxnSpPr>
        <p:spPr>
          <a:xfrm>
            <a:off x="4968776" y="4550520"/>
            <a:ext cx="235090" cy="2"/>
          </a:xfrm>
          <a:prstGeom prst="line">
            <a:avLst/>
          </a:prstGeom>
          <a:ln w="28575"/>
        </p:spPr>
        <p:style>
          <a:lnRef idx="1">
            <a:schemeClr val="dk1"/>
          </a:lnRef>
          <a:fillRef idx="0">
            <a:schemeClr val="dk1"/>
          </a:fillRef>
          <a:effectRef idx="0">
            <a:schemeClr val="dk1"/>
          </a:effectRef>
          <a:fontRef idx="minor">
            <a:schemeClr val="tx1"/>
          </a:fontRef>
        </p:style>
      </p:cxnSp>
      <p:cxnSp>
        <p:nvCxnSpPr>
          <p:cNvPr id="68" name="直線コネクタ 67"/>
          <p:cNvCxnSpPr/>
          <p:nvPr/>
        </p:nvCxnSpPr>
        <p:spPr>
          <a:xfrm>
            <a:off x="5361968" y="5115638"/>
            <a:ext cx="235090" cy="2"/>
          </a:xfrm>
          <a:prstGeom prst="line">
            <a:avLst/>
          </a:prstGeom>
          <a:ln w="28575"/>
        </p:spPr>
        <p:style>
          <a:lnRef idx="1">
            <a:schemeClr val="dk1"/>
          </a:lnRef>
          <a:fillRef idx="0">
            <a:schemeClr val="dk1"/>
          </a:fillRef>
          <a:effectRef idx="0">
            <a:schemeClr val="dk1"/>
          </a:effectRef>
          <a:fontRef idx="minor">
            <a:schemeClr val="tx1"/>
          </a:fontRef>
        </p:style>
      </p:cxnSp>
      <p:cxnSp>
        <p:nvCxnSpPr>
          <p:cNvPr id="69" name="直線コネクタ 68"/>
          <p:cNvCxnSpPr/>
          <p:nvPr/>
        </p:nvCxnSpPr>
        <p:spPr>
          <a:xfrm>
            <a:off x="5780773" y="5670368"/>
            <a:ext cx="235090" cy="2"/>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70" name="直線コネクタ 69"/>
          <p:cNvCxnSpPr/>
          <p:nvPr/>
        </p:nvCxnSpPr>
        <p:spPr>
          <a:xfrm>
            <a:off x="6408176" y="6212979"/>
            <a:ext cx="235090" cy="2"/>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9" name="直線コネクタ 18"/>
          <p:cNvCxnSpPr/>
          <p:nvPr/>
        </p:nvCxnSpPr>
        <p:spPr>
          <a:xfrm flipV="1">
            <a:off x="5361968" y="4725479"/>
            <a:ext cx="0" cy="403814"/>
          </a:xfrm>
          <a:prstGeom prst="line">
            <a:avLst/>
          </a:prstGeom>
          <a:ln w="28575"/>
        </p:spPr>
        <p:style>
          <a:lnRef idx="1">
            <a:schemeClr val="dk1"/>
          </a:lnRef>
          <a:fillRef idx="0">
            <a:schemeClr val="dk1"/>
          </a:fillRef>
          <a:effectRef idx="0">
            <a:schemeClr val="dk1"/>
          </a:effectRef>
          <a:fontRef idx="minor">
            <a:schemeClr val="tx1"/>
          </a:fontRef>
        </p:style>
      </p:cxnSp>
      <p:cxnSp>
        <p:nvCxnSpPr>
          <p:cNvPr id="71" name="直線コネクタ 70"/>
          <p:cNvCxnSpPr/>
          <p:nvPr/>
        </p:nvCxnSpPr>
        <p:spPr>
          <a:xfrm flipV="1">
            <a:off x="5780773" y="5276389"/>
            <a:ext cx="0" cy="403814"/>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1" name="テキスト ボックス 20"/>
          <p:cNvSpPr txBox="1"/>
          <p:nvPr/>
        </p:nvSpPr>
        <p:spPr>
          <a:xfrm>
            <a:off x="6341926" y="4317122"/>
            <a:ext cx="2803314" cy="400110"/>
          </a:xfrm>
          <a:prstGeom prst="rect">
            <a:avLst/>
          </a:prstGeom>
          <a:noFill/>
        </p:spPr>
        <p:txBody>
          <a:bodyPr wrap="square" rtlCol="0">
            <a:spAutoFit/>
          </a:bodyPr>
          <a:lstStyle/>
          <a:p>
            <a:r>
              <a:rPr kumimoji="1" lang="ja-JP" altLang="en-US" sz="1000" dirty="0" smtClean="0"/>
              <a:t>①事業実施方針策定　②プロジェクト統括</a:t>
            </a:r>
            <a:endParaRPr kumimoji="1" lang="en-US" altLang="ja-JP" sz="1000" dirty="0" smtClean="0"/>
          </a:p>
          <a:p>
            <a:r>
              <a:rPr lang="ja-JP" altLang="en-US" sz="1000" dirty="0" smtClean="0"/>
              <a:t>③再委託事業者との連携　④誘致戦略策定など</a:t>
            </a:r>
            <a:endParaRPr kumimoji="1" lang="ja-JP" altLang="en-US" sz="1000" dirty="0"/>
          </a:p>
        </p:txBody>
      </p:sp>
      <p:cxnSp>
        <p:nvCxnSpPr>
          <p:cNvPr id="74" name="直線コネクタ 73"/>
          <p:cNvCxnSpPr/>
          <p:nvPr/>
        </p:nvCxnSpPr>
        <p:spPr>
          <a:xfrm flipV="1">
            <a:off x="6643266" y="5824259"/>
            <a:ext cx="0" cy="403814"/>
          </a:xfrm>
          <a:prstGeom prst="line">
            <a:avLst/>
          </a:prstGeom>
          <a:ln w="28575">
            <a:prstDash val="sysDash"/>
          </a:ln>
        </p:spPr>
        <p:style>
          <a:lnRef idx="1">
            <a:schemeClr val="dk1"/>
          </a:lnRef>
          <a:fillRef idx="0">
            <a:schemeClr val="dk1"/>
          </a:fillRef>
          <a:effectRef idx="0">
            <a:schemeClr val="dk1"/>
          </a:effectRef>
          <a:fontRef idx="minor">
            <a:schemeClr val="tx1"/>
          </a:fontRef>
        </p:style>
      </p:cxnSp>
      <p:sp>
        <p:nvSpPr>
          <p:cNvPr id="24" name="テキスト ボックス 23"/>
          <p:cNvSpPr txBox="1"/>
          <p:nvPr/>
        </p:nvSpPr>
        <p:spPr>
          <a:xfrm>
            <a:off x="5086321" y="4689258"/>
            <a:ext cx="338554" cy="534601"/>
          </a:xfrm>
          <a:prstGeom prst="rect">
            <a:avLst/>
          </a:prstGeom>
          <a:noFill/>
        </p:spPr>
        <p:txBody>
          <a:bodyPr vert="eaVert" wrap="square" rtlCol="0">
            <a:spAutoFit/>
          </a:bodyPr>
          <a:lstStyle/>
          <a:p>
            <a:r>
              <a:rPr kumimoji="1" lang="ja-JP" altLang="en-US" sz="1000" dirty="0" smtClean="0"/>
              <a:t>再委託</a:t>
            </a:r>
            <a:endParaRPr kumimoji="1" lang="ja-JP" altLang="en-US" sz="1000" dirty="0"/>
          </a:p>
        </p:txBody>
      </p:sp>
      <p:sp>
        <p:nvSpPr>
          <p:cNvPr id="75" name="テキスト ボックス 74"/>
          <p:cNvSpPr txBox="1"/>
          <p:nvPr/>
        </p:nvSpPr>
        <p:spPr>
          <a:xfrm>
            <a:off x="5506007" y="5260443"/>
            <a:ext cx="338554" cy="534601"/>
          </a:xfrm>
          <a:prstGeom prst="rect">
            <a:avLst/>
          </a:prstGeom>
          <a:noFill/>
        </p:spPr>
        <p:txBody>
          <a:bodyPr vert="eaVert" wrap="square" rtlCol="0">
            <a:spAutoFit/>
          </a:bodyPr>
          <a:lstStyle/>
          <a:p>
            <a:r>
              <a:rPr kumimoji="1" lang="ja-JP" altLang="en-US" sz="1000" dirty="0" smtClean="0"/>
              <a:t>連携</a:t>
            </a:r>
            <a:endParaRPr kumimoji="1" lang="ja-JP" altLang="en-US" sz="1000" dirty="0"/>
          </a:p>
        </p:txBody>
      </p:sp>
      <p:sp>
        <p:nvSpPr>
          <p:cNvPr id="76" name="テキスト ボックス 75"/>
          <p:cNvSpPr txBox="1"/>
          <p:nvPr/>
        </p:nvSpPr>
        <p:spPr>
          <a:xfrm>
            <a:off x="6363999" y="5830839"/>
            <a:ext cx="338554" cy="534601"/>
          </a:xfrm>
          <a:prstGeom prst="rect">
            <a:avLst/>
          </a:prstGeom>
          <a:noFill/>
        </p:spPr>
        <p:txBody>
          <a:bodyPr vert="eaVert" wrap="square" rtlCol="0">
            <a:spAutoFit/>
          </a:bodyPr>
          <a:lstStyle/>
          <a:p>
            <a:r>
              <a:rPr kumimoji="1" lang="ja-JP" altLang="en-US" sz="1000" dirty="0" smtClean="0"/>
              <a:t>連携</a:t>
            </a:r>
            <a:endParaRPr kumimoji="1" lang="ja-JP" altLang="en-US" sz="1000" dirty="0"/>
          </a:p>
        </p:txBody>
      </p:sp>
      <p:sp>
        <p:nvSpPr>
          <p:cNvPr id="77" name="テキスト ボックス 76"/>
          <p:cNvSpPr txBox="1"/>
          <p:nvPr/>
        </p:nvSpPr>
        <p:spPr>
          <a:xfrm>
            <a:off x="7924193" y="4765844"/>
            <a:ext cx="1515167" cy="707886"/>
          </a:xfrm>
          <a:prstGeom prst="rect">
            <a:avLst/>
          </a:prstGeom>
          <a:noFill/>
        </p:spPr>
        <p:txBody>
          <a:bodyPr wrap="square" rtlCol="0">
            <a:spAutoFit/>
          </a:bodyPr>
          <a:lstStyle/>
          <a:p>
            <a:r>
              <a:rPr kumimoji="1" lang="ja-JP" altLang="en-US" sz="1000" dirty="0" smtClean="0"/>
              <a:t>①未来創生課業務支援</a:t>
            </a:r>
            <a:endParaRPr kumimoji="1" lang="en-US" altLang="ja-JP" sz="1000" dirty="0" smtClean="0"/>
          </a:p>
          <a:p>
            <a:r>
              <a:rPr kumimoji="1" lang="ja-JP" altLang="en-US" sz="1000" dirty="0" smtClean="0"/>
              <a:t>②首都圏企業個別訪問</a:t>
            </a:r>
            <a:endParaRPr kumimoji="1" lang="en-US" altLang="ja-JP" sz="1000" dirty="0" smtClean="0"/>
          </a:p>
          <a:p>
            <a:r>
              <a:rPr lang="ja-JP" altLang="en-US" sz="1000" dirty="0" smtClean="0"/>
              <a:t>③アンケート実施まとめ</a:t>
            </a:r>
            <a:endParaRPr lang="en-US" altLang="ja-JP" sz="1000" dirty="0" smtClean="0"/>
          </a:p>
          <a:p>
            <a:endParaRPr kumimoji="1" lang="ja-JP" altLang="en-US" sz="1000" dirty="0"/>
          </a:p>
        </p:txBody>
      </p:sp>
      <p:sp>
        <p:nvSpPr>
          <p:cNvPr id="78" name="テキスト ボックス 77"/>
          <p:cNvSpPr txBox="1"/>
          <p:nvPr/>
        </p:nvSpPr>
        <p:spPr>
          <a:xfrm>
            <a:off x="5361968" y="6396722"/>
            <a:ext cx="3999520" cy="246221"/>
          </a:xfrm>
          <a:prstGeom prst="rect">
            <a:avLst/>
          </a:prstGeom>
          <a:noFill/>
        </p:spPr>
        <p:txBody>
          <a:bodyPr wrap="square" rtlCol="0">
            <a:spAutoFit/>
          </a:bodyPr>
          <a:lstStyle/>
          <a:p>
            <a:r>
              <a:rPr kumimoji="1" lang="ja-JP" altLang="en-US" sz="1000" dirty="0" smtClean="0"/>
              <a:t>①健康・医療関連企業等へのレク・意見交換　②未来創生課サポート</a:t>
            </a:r>
            <a:endParaRPr kumimoji="1" lang="ja-JP" altLang="en-US" sz="1000" dirty="0"/>
          </a:p>
        </p:txBody>
      </p:sp>
      <p:sp>
        <p:nvSpPr>
          <p:cNvPr id="79" name="テキスト ボックス 78"/>
          <p:cNvSpPr txBox="1"/>
          <p:nvPr/>
        </p:nvSpPr>
        <p:spPr>
          <a:xfrm>
            <a:off x="7855096" y="5559204"/>
            <a:ext cx="1728302" cy="707886"/>
          </a:xfrm>
          <a:prstGeom prst="rect">
            <a:avLst/>
          </a:prstGeom>
          <a:noFill/>
        </p:spPr>
        <p:txBody>
          <a:bodyPr wrap="square" rtlCol="0">
            <a:spAutoFit/>
          </a:bodyPr>
          <a:lstStyle/>
          <a:p>
            <a:r>
              <a:rPr kumimoji="1" lang="ja-JP" altLang="en-US" sz="1000" dirty="0" smtClean="0"/>
              <a:t>①伊仙町メディカルビレッ</a:t>
            </a:r>
            <a:endParaRPr kumimoji="1" lang="en-US" altLang="ja-JP" sz="1000" dirty="0" smtClean="0"/>
          </a:p>
          <a:p>
            <a:r>
              <a:rPr lang="ja-JP" altLang="en-US" sz="1000" dirty="0"/>
              <a:t>　 </a:t>
            </a:r>
            <a:r>
              <a:rPr lang="ja-JP" altLang="en-US" sz="1000" dirty="0" smtClean="0"/>
              <a:t> </a:t>
            </a:r>
            <a:r>
              <a:rPr kumimoji="1" lang="ja-JP" altLang="en-US" sz="1000" dirty="0" smtClean="0"/>
              <a:t>ジ構想推進</a:t>
            </a:r>
            <a:endParaRPr kumimoji="1" lang="en-US" altLang="ja-JP" sz="1000" dirty="0" smtClean="0"/>
          </a:p>
          <a:p>
            <a:r>
              <a:rPr lang="ja-JP" altLang="en-US" sz="1000" dirty="0" smtClean="0"/>
              <a:t>②健康・医療関連分野の</a:t>
            </a:r>
            <a:endParaRPr lang="en-US" altLang="ja-JP" sz="1000" dirty="0" smtClean="0"/>
          </a:p>
          <a:p>
            <a:r>
              <a:rPr lang="ja-JP" altLang="en-US" sz="1000" dirty="0" smtClean="0"/>
              <a:t>     </a:t>
            </a:r>
            <a:r>
              <a:rPr kumimoji="1" lang="ja-JP" altLang="en-US" sz="1000" dirty="0" smtClean="0"/>
              <a:t>助言</a:t>
            </a:r>
            <a:endParaRPr kumimoji="1" lang="ja-JP" altLang="en-US" sz="1000" dirty="0"/>
          </a:p>
        </p:txBody>
      </p:sp>
      <p:pic>
        <p:nvPicPr>
          <p:cNvPr id="51" name="図 50"/>
          <p:cNvPicPr>
            <a:picLocks noChangeAspect="1"/>
          </p:cNvPicPr>
          <p:nvPr/>
        </p:nvPicPr>
        <p:blipFill rotWithShape="1">
          <a:blip r:embed="rId4">
            <a:extLst>
              <a:ext uri="{28A0092B-C50C-407E-A947-70E740481C1C}">
                <a14:useLocalDpi xmlns:a14="http://schemas.microsoft.com/office/drawing/2010/main" val="0"/>
              </a:ext>
            </a:extLst>
          </a:blip>
          <a:srcRect l="52130" t="21400" r="6671" b="22812"/>
          <a:stretch/>
        </p:blipFill>
        <p:spPr>
          <a:xfrm>
            <a:off x="6292510" y="10063"/>
            <a:ext cx="3029540" cy="2610084"/>
          </a:xfrm>
          <a:prstGeom prst="rect">
            <a:avLst/>
          </a:prstGeom>
        </p:spPr>
      </p:pic>
      <p:sp>
        <p:nvSpPr>
          <p:cNvPr id="80" name="タイトル 3"/>
          <p:cNvSpPr>
            <a:spLocks noGrp="1"/>
          </p:cNvSpPr>
          <p:nvPr>
            <p:ph type="title"/>
          </p:nvPr>
        </p:nvSpPr>
        <p:spPr>
          <a:xfrm>
            <a:off x="33810" y="18208"/>
            <a:ext cx="5472197" cy="854662"/>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algn="l">
              <a:lnSpc>
                <a:spcPts val="2300"/>
              </a:lnSpc>
              <a:spcBef>
                <a:spcPts val="0"/>
              </a:spcBef>
            </a:pPr>
            <a:r>
              <a:rPr lang="ja-JP" altLang="en-US" sz="2100" dirty="0">
                <a:solidFill>
                  <a:schemeClr val="tx1"/>
                </a:solidFill>
                <a:latin typeface="HGS創英角ｺﾞｼｯｸUB" panose="020B0900000000000000" pitchFamily="50" charset="-128"/>
                <a:ea typeface="HGS創英角ｺﾞｼｯｸUB" panose="020B0900000000000000" pitchFamily="50" charset="-128"/>
              </a:rPr>
              <a:t>お試しサテライトオフィス事業</a:t>
            </a:r>
            <a:r>
              <a:rPr lang="en-US" altLang="ja-JP" sz="2100" dirty="0">
                <a:solidFill>
                  <a:schemeClr val="tx1"/>
                </a:solidFill>
                <a:latin typeface="HGS創英角ｺﾞｼｯｸUB" panose="020B0900000000000000" pitchFamily="50" charset="-128"/>
                <a:ea typeface="HGS創英角ｺﾞｼｯｸUB" panose="020B0900000000000000" pitchFamily="50" charset="-128"/>
              </a:rPr>
              <a:t/>
            </a:r>
            <a:br>
              <a:rPr lang="en-US" altLang="ja-JP" sz="2100" dirty="0">
                <a:solidFill>
                  <a:schemeClr val="tx1"/>
                </a:solidFill>
                <a:latin typeface="HGS創英角ｺﾞｼｯｸUB" panose="020B0900000000000000" pitchFamily="50" charset="-128"/>
                <a:ea typeface="HGS創英角ｺﾞｼｯｸUB" panose="020B0900000000000000" pitchFamily="50" charset="-128"/>
              </a:rPr>
            </a:br>
            <a:r>
              <a:rPr lang="ja-JP" altLang="en-US" sz="1800" dirty="0">
                <a:solidFill>
                  <a:schemeClr val="tx1"/>
                </a:solidFill>
                <a:latin typeface="HGS創英角ｺﾞｼｯｸUB" panose="020B0900000000000000" pitchFamily="50" charset="-128"/>
                <a:ea typeface="HGS創英角ｺﾞｼｯｸUB" panose="020B0900000000000000" pitchFamily="50" charset="-128"/>
              </a:rPr>
              <a:t>長寿と子宝のまちでサテライトオフィス事業概要</a:t>
            </a:r>
          </a:p>
        </p:txBody>
      </p:sp>
      <p:sp>
        <p:nvSpPr>
          <p:cNvPr id="81" name="正方形/長方形 80"/>
          <p:cNvSpPr/>
          <p:nvPr/>
        </p:nvSpPr>
        <p:spPr>
          <a:xfrm>
            <a:off x="33961" y="1188828"/>
            <a:ext cx="2335013" cy="27848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2743" tIns="46372" rIns="92743" bIns="46372" rtlCol="0" anchor="ctr"/>
          <a:lstStyle/>
          <a:p>
            <a:pPr algn="ctr"/>
            <a:r>
              <a:rPr lang="ja-JP" altLang="en-US" dirty="0" smtClean="0">
                <a:solidFill>
                  <a:schemeClr val="tx1"/>
                </a:solidFill>
              </a:rPr>
              <a:t>伊仙町</a:t>
            </a:r>
            <a:endParaRPr lang="ja-JP" altLang="en-US" dirty="0">
              <a:solidFill>
                <a:schemeClr val="tx1"/>
              </a:solidFill>
            </a:endParaRPr>
          </a:p>
        </p:txBody>
      </p:sp>
      <p:sp>
        <p:nvSpPr>
          <p:cNvPr id="82" name="テキスト ボックス 81"/>
          <p:cNvSpPr txBox="1"/>
          <p:nvPr/>
        </p:nvSpPr>
        <p:spPr>
          <a:xfrm>
            <a:off x="2368973" y="1162906"/>
            <a:ext cx="1945119" cy="339871"/>
          </a:xfrm>
          <a:prstGeom prst="rect">
            <a:avLst/>
          </a:prstGeom>
          <a:noFill/>
        </p:spPr>
        <p:txBody>
          <a:bodyPr wrap="square" lIns="92743" tIns="46372" rIns="92743" bIns="46372" rtlCol="0">
            <a:spAutoFit/>
          </a:bodyPr>
          <a:lstStyle/>
          <a:p>
            <a:pPr algn="ctr"/>
            <a:r>
              <a:rPr lang="ja-JP" altLang="en-US" sz="1600" b="1" dirty="0">
                <a:solidFill>
                  <a:prstClr val="black"/>
                </a:solidFill>
                <a:latin typeface="ＭＳ Ｐゴシック"/>
              </a:rPr>
              <a:t>６，３６２人</a:t>
            </a:r>
            <a:endParaRPr lang="en-US" altLang="ja-JP" sz="1600" b="1" dirty="0">
              <a:solidFill>
                <a:prstClr val="black"/>
              </a:solidFill>
              <a:latin typeface="ＭＳ Ｐゴシック"/>
            </a:endParaRPr>
          </a:p>
        </p:txBody>
      </p:sp>
      <p:sp>
        <p:nvSpPr>
          <p:cNvPr id="84" name="テキスト ボックス 83"/>
          <p:cNvSpPr txBox="1"/>
          <p:nvPr/>
        </p:nvSpPr>
        <p:spPr>
          <a:xfrm>
            <a:off x="4679598" y="1166564"/>
            <a:ext cx="1152000" cy="339871"/>
          </a:xfrm>
          <a:prstGeom prst="rect">
            <a:avLst/>
          </a:prstGeom>
          <a:noFill/>
        </p:spPr>
        <p:txBody>
          <a:bodyPr wrap="square" lIns="92743" tIns="46372" rIns="92743" bIns="46372" rtlCol="0">
            <a:spAutoFit/>
          </a:bodyPr>
          <a:lstStyle/>
          <a:p>
            <a:pPr algn="ctr"/>
            <a:r>
              <a:rPr lang="ja-JP" altLang="en-US" sz="1600" b="1" dirty="0">
                <a:solidFill>
                  <a:prstClr val="black"/>
                </a:solidFill>
                <a:latin typeface="ＭＳ Ｐゴシック"/>
              </a:rPr>
              <a:t>６２．７</a:t>
            </a:r>
            <a:r>
              <a:rPr lang="en-US" altLang="ja-JP" sz="1600" b="1" dirty="0">
                <a:solidFill>
                  <a:prstClr val="black"/>
                </a:solidFill>
                <a:latin typeface="ＭＳ Ｐゴシック"/>
              </a:rPr>
              <a:t>km</a:t>
            </a:r>
            <a:r>
              <a:rPr lang="en-US" altLang="ja-JP" sz="1600" b="1" baseline="30000" dirty="0">
                <a:solidFill>
                  <a:prstClr val="black"/>
                </a:solidFill>
                <a:latin typeface="ＭＳ Ｐゴシック"/>
              </a:rPr>
              <a:t>2</a:t>
            </a:r>
          </a:p>
        </p:txBody>
      </p:sp>
    </p:spTree>
    <p:extLst>
      <p:ext uri="{BB962C8B-B14F-4D97-AF65-F5344CB8AC3E}">
        <p14:creationId xmlns:p14="http://schemas.microsoft.com/office/powerpoint/2010/main" val="6973258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p:cNvSpPr>
            <a:spLocks noGrp="1"/>
          </p:cNvSpPr>
          <p:nvPr>
            <p:ph type="title"/>
          </p:nvPr>
        </p:nvSpPr>
        <p:spPr>
          <a:xfrm>
            <a:off x="144240" y="162223"/>
            <a:ext cx="9073008" cy="576064"/>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a:lnSpc>
                <a:spcPts val="2300"/>
              </a:lnSpc>
              <a:spcBef>
                <a:spcPts val="0"/>
              </a:spcBef>
            </a:pPr>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事業の目的・実施方針</a:t>
            </a:r>
          </a:p>
        </p:txBody>
      </p:sp>
      <p:sp>
        <p:nvSpPr>
          <p:cNvPr id="5" name="テキスト ボックス 4"/>
          <p:cNvSpPr txBox="1"/>
          <p:nvPr/>
        </p:nvSpPr>
        <p:spPr>
          <a:xfrm>
            <a:off x="22548" y="882303"/>
            <a:ext cx="9338940" cy="5909310"/>
          </a:xfrm>
          <a:prstGeom prst="rect">
            <a:avLst/>
          </a:prstGeom>
          <a:solidFill>
            <a:schemeClr val="bg1"/>
          </a:solidFill>
        </p:spPr>
        <p:txBody>
          <a:bodyPr wrap="square" rtlCol="0">
            <a:spAutoFit/>
          </a:bodyPr>
          <a:lstStyle/>
          <a:p>
            <a:r>
              <a:rPr lang="ja-JP" altLang="en-US" b="1" dirty="0" smtClean="0"/>
              <a:t>　</a:t>
            </a:r>
            <a:r>
              <a:rPr lang="en-US" altLang="ja-JP" b="1" dirty="0" smtClean="0"/>
              <a:t>【</a:t>
            </a:r>
            <a:r>
              <a:rPr lang="ja-JP" altLang="en-US" b="1" dirty="0"/>
              <a:t>本事業の目的</a:t>
            </a:r>
            <a:r>
              <a:rPr lang="en-US" altLang="ja-JP" b="1" dirty="0" smtClean="0"/>
              <a:t>】</a:t>
            </a:r>
          </a:p>
          <a:p>
            <a:r>
              <a:rPr lang="ja-JP" altLang="en-US" sz="1600" b="1" dirty="0" smtClean="0"/>
              <a:t>　</a:t>
            </a:r>
            <a:r>
              <a:rPr lang="ja-JP" altLang="en-US" sz="1600" b="1" dirty="0" smtClean="0"/>
              <a:t>　●「長寿・子宝」で名を知られる伊仙町では</a:t>
            </a:r>
            <a:r>
              <a:rPr lang="ja-JP" altLang="ja-JP" sz="1600" b="1" dirty="0" smtClean="0"/>
              <a:t>「</a:t>
            </a:r>
            <a:r>
              <a:rPr lang="ja-JP" altLang="ja-JP" sz="1600" b="1" dirty="0"/>
              <a:t>生涯活躍の</a:t>
            </a:r>
            <a:r>
              <a:rPr lang="ja-JP" altLang="ja-JP" sz="1600" b="1" dirty="0" err="1" smtClean="0"/>
              <a:t>ま</a:t>
            </a:r>
            <a:endParaRPr lang="en-US" altLang="ja-JP" sz="1600" b="1" dirty="0" smtClean="0"/>
          </a:p>
          <a:p>
            <a:r>
              <a:rPr lang="ja-JP" altLang="en-US" sz="1600" b="1" dirty="0"/>
              <a:t>　</a:t>
            </a:r>
            <a:r>
              <a:rPr lang="ja-JP" altLang="en-US" sz="1600" b="1" dirty="0" smtClean="0"/>
              <a:t>　　</a:t>
            </a:r>
            <a:r>
              <a:rPr lang="ja-JP" altLang="ja-JP" sz="1600" b="1" dirty="0" smtClean="0"/>
              <a:t>ち</a:t>
            </a:r>
            <a:r>
              <a:rPr lang="ja-JP" altLang="en-US" sz="1600" b="1" dirty="0" smtClean="0"/>
              <a:t>づくり」の推進で、</a:t>
            </a:r>
            <a:r>
              <a:rPr lang="en-US" altLang="ja-JP" sz="1600" b="1" dirty="0" smtClean="0"/>
              <a:t>U</a:t>
            </a:r>
            <a:r>
              <a:rPr lang="ja-JP" altLang="ja-JP" sz="1600" b="1" dirty="0"/>
              <a:t>・</a:t>
            </a:r>
            <a:r>
              <a:rPr lang="en-US" altLang="ja-JP" sz="1600" b="1" dirty="0"/>
              <a:t>I</a:t>
            </a:r>
            <a:r>
              <a:rPr lang="ja-JP" altLang="ja-JP" sz="1600" b="1" dirty="0" smtClean="0"/>
              <a:t>ターン者</a:t>
            </a:r>
            <a:r>
              <a:rPr lang="ja-JP" altLang="ja-JP" sz="1600" b="1" dirty="0"/>
              <a:t>が増加してきており</a:t>
            </a:r>
            <a:r>
              <a:rPr lang="ja-JP" altLang="ja-JP" sz="1600" b="1" dirty="0" smtClean="0"/>
              <a:t>、</a:t>
            </a:r>
            <a:r>
              <a:rPr lang="ja-JP" altLang="en-US" sz="1600" b="1" dirty="0" smtClean="0"/>
              <a:t>その</a:t>
            </a:r>
            <a:endParaRPr lang="en-US" altLang="ja-JP" sz="1600" b="1" dirty="0" smtClean="0"/>
          </a:p>
          <a:p>
            <a:r>
              <a:rPr lang="ja-JP" altLang="en-US" sz="1600" b="1" dirty="0"/>
              <a:t>　</a:t>
            </a:r>
            <a:r>
              <a:rPr lang="ja-JP" altLang="en-US" sz="1600" b="1" dirty="0" smtClean="0"/>
              <a:t>　　</a:t>
            </a:r>
            <a:r>
              <a:rPr lang="ja-JP" altLang="en-US" sz="1600" b="1" dirty="0" smtClean="0"/>
              <a:t>受け皿としての</a:t>
            </a:r>
            <a:r>
              <a:rPr lang="ja-JP" altLang="ja-JP" sz="1600" b="1" dirty="0" smtClean="0"/>
              <a:t>雇用創出</a:t>
            </a:r>
            <a:r>
              <a:rPr lang="ja-JP" altLang="ja-JP" sz="1600" b="1" dirty="0"/>
              <a:t>は喫緊の</a:t>
            </a:r>
            <a:r>
              <a:rPr lang="ja-JP" altLang="ja-JP" sz="1600" b="1" dirty="0" smtClean="0"/>
              <a:t>課題。</a:t>
            </a:r>
            <a:endParaRPr lang="ja-JP" altLang="ja-JP" sz="1600" b="1" dirty="0"/>
          </a:p>
          <a:p>
            <a:r>
              <a:rPr lang="ja-JP" altLang="en-US" sz="1600" b="1" dirty="0" smtClean="0"/>
              <a:t>　</a:t>
            </a:r>
            <a:r>
              <a:rPr lang="ja-JP" altLang="en-US" sz="1600" b="1" dirty="0" smtClean="0"/>
              <a:t>　●今事業を通じて、</a:t>
            </a:r>
            <a:r>
              <a:rPr lang="ja-JP" altLang="ja-JP" sz="1600" b="1" dirty="0" smtClean="0"/>
              <a:t>首都圏企業に</a:t>
            </a:r>
            <a:r>
              <a:rPr lang="ja-JP" altLang="ja-JP" sz="1600" b="1" dirty="0"/>
              <a:t>伊仙町</a:t>
            </a:r>
            <a:r>
              <a:rPr lang="ja-JP" altLang="ja-JP" sz="1600" b="1" dirty="0" smtClean="0"/>
              <a:t>で</a:t>
            </a:r>
            <a:r>
              <a:rPr lang="ja-JP" altLang="en-US" sz="1600" b="1" dirty="0" smtClean="0"/>
              <a:t>のお試し</a:t>
            </a:r>
            <a:r>
              <a:rPr lang="ja-JP" altLang="ja-JP" sz="1600" b="1" dirty="0" smtClean="0"/>
              <a:t>業務を</a:t>
            </a:r>
            <a:endParaRPr lang="en-US" altLang="ja-JP" sz="1600" b="1" dirty="0" smtClean="0"/>
          </a:p>
          <a:p>
            <a:r>
              <a:rPr lang="ja-JP" altLang="en-US" sz="1600" b="1" dirty="0" smtClean="0"/>
              <a:t>　　　行って</a:t>
            </a:r>
            <a:r>
              <a:rPr lang="ja-JP" altLang="ja-JP" sz="1600" b="1" dirty="0" smtClean="0"/>
              <a:t>もらい、</a:t>
            </a:r>
            <a:r>
              <a:rPr lang="ja-JP" altLang="en-US" sz="1600" b="1" dirty="0" smtClean="0"/>
              <a:t>豊かな</a:t>
            </a:r>
            <a:r>
              <a:rPr lang="ja-JP" altLang="ja-JP" sz="1600" b="1" dirty="0" smtClean="0"/>
              <a:t>自然環境、</a:t>
            </a:r>
            <a:r>
              <a:rPr lang="ja-JP" altLang="ja-JP" sz="1600" b="1" dirty="0"/>
              <a:t>人間味あふれる</a:t>
            </a:r>
            <a:r>
              <a:rPr lang="ja-JP" altLang="ja-JP" sz="1600" b="1" dirty="0" smtClean="0"/>
              <a:t>多世代</a:t>
            </a:r>
            <a:endParaRPr lang="en-US" altLang="ja-JP" sz="1600" b="1" dirty="0" smtClean="0"/>
          </a:p>
          <a:p>
            <a:r>
              <a:rPr lang="ja-JP" altLang="en-US" sz="1600" b="1" dirty="0"/>
              <a:t>　</a:t>
            </a:r>
            <a:r>
              <a:rPr lang="ja-JP" altLang="en-US" sz="1600" b="1" dirty="0" smtClean="0"/>
              <a:t>　　</a:t>
            </a:r>
            <a:r>
              <a:rPr lang="ja-JP" altLang="ja-JP" sz="1600" b="1" dirty="0" smtClean="0"/>
              <a:t>交流</a:t>
            </a:r>
            <a:r>
              <a:rPr lang="ja-JP" altLang="en-US" sz="1600" b="1" dirty="0" smtClean="0"/>
              <a:t>等</a:t>
            </a:r>
            <a:r>
              <a:rPr lang="ja-JP" altLang="ja-JP" sz="1600" b="1" dirty="0" smtClean="0"/>
              <a:t>を体感</a:t>
            </a:r>
            <a:r>
              <a:rPr lang="ja-JP" altLang="ja-JP" sz="1600" b="1" dirty="0"/>
              <a:t>してもらう</a:t>
            </a:r>
            <a:r>
              <a:rPr lang="ja-JP" altLang="ja-JP" sz="1600" b="1" dirty="0" smtClean="0"/>
              <a:t>。</a:t>
            </a:r>
            <a:r>
              <a:rPr lang="ja-JP" altLang="en-US" sz="1600" b="1" dirty="0" smtClean="0"/>
              <a:t>その上で、</a:t>
            </a:r>
            <a:r>
              <a:rPr lang="ja-JP" altLang="ja-JP" sz="1600" b="1" dirty="0" smtClean="0"/>
              <a:t>各企業</a:t>
            </a:r>
            <a:r>
              <a:rPr lang="ja-JP" altLang="en-US" sz="1600" b="1" dirty="0" smtClean="0"/>
              <a:t>独自の</a:t>
            </a:r>
            <a:r>
              <a:rPr lang="ja-JP" altLang="ja-JP" sz="1600" b="1" dirty="0" smtClean="0"/>
              <a:t>ニーズ</a:t>
            </a:r>
            <a:endParaRPr lang="en-US" altLang="ja-JP" sz="1600" b="1" dirty="0" smtClean="0"/>
          </a:p>
          <a:p>
            <a:r>
              <a:rPr lang="ja-JP" altLang="en-US" sz="1600" b="1" dirty="0"/>
              <a:t>　</a:t>
            </a:r>
            <a:r>
              <a:rPr lang="ja-JP" altLang="en-US" sz="1600" b="1" dirty="0" smtClean="0"/>
              <a:t>　　</a:t>
            </a:r>
            <a:r>
              <a:rPr lang="ja-JP" altLang="ja-JP" sz="1600" b="1" dirty="0" smtClean="0"/>
              <a:t>を</a:t>
            </a:r>
            <a:r>
              <a:rPr lang="ja-JP" altLang="ja-JP" sz="1600" b="1" dirty="0"/>
              <a:t>深屈、</a:t>
            </a:r>
            <a:r>
              <a:rPr lang="ja-JP" altLang="ja-JP" sz="1600" b="1" dirty="0" smtClean="0"/>
              <a:t>また新規</a:t>
            </a:r>
            <a:r>
              <a:rPr lang="ja-JP" altLang="ja-JP" sz="1600" b="1" dirty="0"/>
              <a:t>事業の可能性</a:t>
            </a:r>
            <a:r>
              <a:rPr lang="ja-JP" altLang="ja-JP" sz="1600" b="1" dirty="0" smtClean="0"/>
              <a:t>を</a:t>
            </a:r>
            <a:r>
              <a:rPr lang="ja-JP" altLang="en-US" sz="1600" b="1" dirty="0" smtClean="0"/>
              <a:t>探り、</a:t>
            </a:r>
            <a:r>
              <a:rPr lang="ja-JP" altLang="ja-JP" sz="1600" b="1" dirty="0" smtClean="0"/>
              <a:t>誘致</a:t>
            </a:r>
            <a:r>
              <a:rPr lang="ja-JP" altLang="ja-JP" sz="1600" b="1" dirty="0"/>
              <a:t>につなげる。</a:t>
            </a:r>
          </a:p>
          <a:p>
            <a:r>
              <a:rPr lang="ja-JP" altLang="en-US" sz="1600" b="1" dirty="0" smtClean="0"/>
              <a:t>　　●</a:t>
            </a:r>
            <a:r>
              <a:rPr lang="ja-JP" altLang="ja-JP" sz="1600" b="1" dirty="0" smtClean="0"/>
              <a:t>サテライトオフィス</a:t>
            </a:r>
            <a:r>
              <a:rPr lang="ja-JP" altLang="ja-JP" sz="1600" b="1" dirty="0"/>
              <a:t>を誘致</a:t>
            </a:r>
            <a:r>
              <a:rPr lang="ja-JP" altLang="en-US" sz="1600" b="1" dirty="0"/>
              <a:t>し</a:t>
            </a:r>
            <a:r>
              <a:rPr lang="ja-JP" altLang="ja-JP" sz="1600" b="1" dirty="0"/>
              <a:t>、</a:t>
            </a:r>
            <a:r>
              <a:rPr lang="ja-JP" altLang="en-US" sz="1600" b="1" dirty="0" smtClean="0"/>
              <a:t>各企業の</a:t>
            </a:r>
            <a:r>
              <a:rPr lang="ja-JP" altLang="en-US" sz="1600" b="1" dirty="0"/>
              <a:t>既存</a:t>
            </a:r>
            <a:r>
              <a:rPr lang="ja-JP" altLang="en-US" sz="1600" b="1" dirty="0" smtClean="0"/>
              <a:t>事業の</a:t>
            </a:r>
            <a:r>
              <a:rPr lang="ja-JP" altLang="en-US" sz="1600" b="1" dirty="0" smtClean="0"/>
              <a:t>展開</a:t>
            </a:r>
            <a:r>
              <a:rPr lang="ja-JP" altLang="en-US" sz="1600" b="1" dirty="0" smtClean="0"/>
              <a:t>や、徳之島の</a:t>
            </a:r>
            <a:endParaRPr lang="en-US" altLang="ja-JP" sz="1600" b="1" dirty="0" smtClean="0"/>
          </a:p>
          <a:p>
            <a:r>
              <a:rPr lang="ja-JP" altLang="en-US" sz="1600" b="1" dirty="0" smtClean="0"/>
              <a:t>　　　人材を</a:t>
            </a:r>
            <a:r>
              <a:rPr lang="ja-JP" altLang="en-US" sz="1600" b="1" dirty="0" smtClean="0"/>
              <a:t>含めた</a:t>
            </a:r>
            <a:r>
              <a:rPr lang="ja-JP" altLang="en-US" sz="1600" b="1" dirty="0" smtClean="0"/>
              <a:t>地域資源</a:t>
            </a:r>
            <a:r>
              <a:rPr lang="ja-JP" altLang="en-US" sz="1600" b="1" dirty="0" smtClean="0"/>
              <a:t>を活用した新規産業を創出することにより、地域雇用の拡大につなげる。</a:t>
            </a:r>
            <a:endParaRPr lang="en-US" altLang="ja-JP" sz="1600" b="1" dirty="0"/>
          </a:p>
          <a:p>
            <a:r>
              <a:rPr lang="ja-JP" altLang="en-US" sz="1600" b="1" dirty="0" smtClean="0"/>
              <a:t>　</a:t>
            </a:r>
            <a:r>
              <a:rPr lang="ja-JP" altLang="en-US" sz="1600" b="1" dirty="0" smtClean="0"/>
              <a:t>　●企業側には、都会</a:t>
            </a:r>
            <a:r>
              <a:rPr lang="ja-JP" altLang="en-US" sz="1600" b="1" dirty="0" smtClean="0"/>
              <a:t>で働き続けること</a:t>
            </a:r>
            <a:r>
              <a:rPr lang="ja-JP" altLang="en-US" sz="1600" b="1" dirty="0" smtClean="0"/>
              <a:t>で受けうるストレスにより、</a:t>
            </a:r>
            <a:r>
              <a:rPr lang="ja-JP" altLang="ja-JP" sz="1600" b="1" dirty="0" smtClean="0"/>
              <a:t>様々な心身</a:t>
            </a:r>
            <a:r>
              <a:rPr lang="ja-JP" altLang="en-US" sz="1600" b="1" dirty="0" smtClean="0"/>
              <a:t>的</a:t>
            </a:r>
            <a:r>
              <a:rPr lang="ja-JP" altLang="ja-JP" sz="1600" b="1" dirty="0" smtClean="0"/>
              <a:t>不調</a:t>
            </a:r>
            <a:r>
              <a:rPr lang="ja-JP" altLang="ja-JP" sz="1600" b="1" dirty="0"/>
              <a:t>を</a:t>
            </a:r>
            <a:r>
              <a:rPr lang="ja-JP" altLang="ja-JP" sz="1600" b="1" dirty="0" smtClean="0"/>
              <a:t>抱える従業員</a:t>
            </a:r>
            <a:r>
              <a:rPr lang="ja-JP" altLang="ja-JP" sz="1600" b="1" dirty="0"/>
              <a:t>が</a:t>
            </a:r>
            <a:r>
              <a:rPr lang="ja-JP" altLang="ja-JP" sz="1600" b="1" dirty="0" smtClean="0"/>
              <a:t>、</a:t>
            </a:r>
            <a:endParaRPr lang="en-US" altLang="ja-JP" sz="1600" b="1" dirty="0" smtClean="0"/>
          </a:p>
          <a:p>
            <a:r>
              <a:rPr lang="ja-JP" altLang="en-US" sz="1600" b="1" dirty="0"/>
              <a:t>　</a:t>
            </a:r>
            <a:r>
              <a:rPr lang="ja-JP" altLang="en-US" sz="1600" b="1" dirty="0" smtClean="0"/>
              <a:t>　　</a:t>
            </a:r>
            <a:r>
              <a:rPr lang="ja-JP" altLang="ja-JP" sz="1600" b="1" dirty="0" smtClean="0"/>
              <a:t>一定期間</a:t>
            </a:r>
            <a:r>
              <a:rPr lang="ja-JP" altLang="en-US" sz="1600" b="1" dirty="0" smtClean="0"/>
              <a:t>本地域で</a:t>
            </a:r>
            <a:r>
              <a:rPr lang="ja-JP" altLang="en-US" sz="1600" b="1" dirty="0" smtClean="0"/>
              <a:t>業務を行うこと</a:t>
            </a:r>
            <a:r>
              <a:rPr lang="ja-JP" altLang="en-US" sz="1600" b="1" dirty="0" smtClean="0"/>
              <a:t>で、</a:t>
            </a:r>
            <a:r>
              <a:rPr lang="ja-JP" altLang="ja-JP" sz="1600" b="1" dirty="0" smtClean="0"/>
              <a:t>リフレッシュ</a:t>
            </a:r>
            <a:r>
              <a:rPr lang="ja-JP" altLang="ja-JP" sz="1600" b="1" dirty="0"/>
              <a:t>し活力を</a:t>
            </a:r>
            <a:r>
              <a:rPr lang="ja-JP" altLang="ja-JP" sz="1600" b="1" dirty="0" smtClean="0"/>
              <a:t>得ること</a:t>
            </a:r>
            <a:r>
              <a:rPr lang="ja-JP" altLang="ja-JP" sz="1600" b="1" dirty="0"/>
              <a:t>を</a:t>
            </a:r>
            <a:r>
              <a:rPr lang="ja-JP" altLang="ja-JP" sz="1600" b="1" dirty="0" smtClean="0"/>
              <a:t>期待</a:t>
            </a:r>
            <a:r>
              <a:rPr lang="ja-JP" altLang="en-US" sz="1600" b="1" dirty="0" smtClean="0"/>
              <a:t>する</a:t>
            </a:r>
            <a:r>
              <a:rPr lang="ja-JP" altLang="ja-JP" sz="1600" b="1" dirty="0" smtClean="0"/>
              <a:t>。</a:t>
            </a:r>
            <a:endParaRPr lang="en-US" altLang="ja-JP" sz="1600" b="1" dirty="0" smtClean="0"/>
          </a:p>
          <a:p>
            <a:endParaRPr lang="en-US" altLang="ja-JP" b="1" dirty="0"/>
          </a:p>
          <a:p>
            <a:r>
              <a:rPr lang="ja-JP" altLang="en-US" b="1" dirty="0" smtClean="0"/>
              <a:t>　</a:t>
            </a:r>
            <a:r>
              <a:rPr lang="en-US" altLang="ja-JP" b="1" dirty="0" smtClean="0"/>
              <a:t>【</a:t>
            </a:r>
            <a:r>
              <a:rPr lang="ja-JP" altLang="en-US" b="1" dirty="0"/>
              <a:t>事業の実施方針</a:t>
            </a:r>
            <a:r>
              <a:rPr lang="en-US" altLang="ja-JP" b="1" dirty="0" smtClean="0"/>
              <a:t>】</a:t>
            </a:r>
          </a:p>
          <a:p>
            <a:r>
              <a:rPr lang="ja-JP" altLang="en-US" sz="1600" b="1" dirty="0" smtClean="0"/>
              <a:t>　　</a:t>
            </a:r>
            <a:r>
              <a:rPr lang="ja-JP" altLang="ja-JP" sz="1600" b="1" dirty="0" smtClean="0"/>
              <a:t>①</a:t>
            </a:r>
            <a:r>
              <a:rPr lang="ja-JP" altLang="ja-JP" sz="1600" b="1" dirty="0"/>
              <a:t>　</a:t>
            </a:r>
            <a:r>
              <a:rPr lang="ja-JP" altLang="ja-JP" sz="1600" b="1" dirty="0" smtClean="0"/>
              <a:t>「</a:t>
            </a:r>
            <a:r>
              <a:rPr lang="ja-JP" altLang="ja-JP" sz="1600" b="1" dirty="0"/>
              <a:t>健康・医療関連」、</a:t>
            </a:r>
            <a:r>
              <a:rPr lang="ja-JP" altLang="ja-JP" sz="1600" b="1" dirty="0" smtClean="0"/>
              <a:t>「</a:t>
            </a:r>
            <a:r>
              <a:rPr lang="ja-JP" altLang="en-US" sz="1600" b="1" dirty="0"/>
              <a:t>Ｉ</a:t>
            </a:r>
            <a:r>
              <a:rPr lang="en-US" altLang="ja-JP" sz="1600" b="1" dirty="0" smtClean="0"/>
              <a:t>T</a:t>
            </a:r>
            <a:r>
              <a:rPr lang="ja-JP" altLang="ja-JP" sz="1600" b="1" dirty="0"/>
              <a:t>関連」企業を</a:t>
            </a:r>
            <a:r>
              <a:rPr lang="ja-JP" altLang="ja-JP" sz="1600" b="1" dirty="0" smtClean="0"/>
              <a:t>優先。</a:t>
            </a:r>
            <a:r>
              <a:rPr lang="ja-JP" altLang="en-US" sz="1600" b="1" dirty="0" smtClean="0"/>
              <a:t>　</a:t>
            </a:r>
            <a:r>
              <a:rPr lang="ja-JP" altLang="ja-JP" sz="1600" b="1" dirty="0"/>
              <a:t>　②　首都圏に本拠のある企業を積極的に</a:t>
            </a:r>
            <a:r>
              <a:rPr lang="ja-JP" altLang="ja-JP" sz="1600" b="1" dirty="0" smtClean="0"/>
              <a:t>誘致。</a:t>
            </a:r>
            <a:endParaRPr lang="ja-JP" altLang="ja-JP" sz="1600" b="1" dirty="0"/>
          </a:p>
          <a:p>
            <a:r>
              <a:rPr lang="ja-JP" altLang="en-US" sz="1600" b="1" dirty="0" smtClean="0"/>
              <a:t>　　</a:t>
            </a:r>
            <a:r>
              <a:rPr lang="ja-JP" altLang="ja-JP" sz="1600" b="1" dirty="0" smtClean="0"/>
              <a:t>③</a:t>
            </a:r>
            <a:r>
              <a:rPr lang="ja-JP" altLang="ja-JP" sz="1600" b="1" dirty="0"/>
              <a:t>　事前アンケートなどで伊仙町でのお試し勤務に対する志望度が高く、熱意のある企業を</a:t>
            </a:r>
            <a:r>
              <a:rPr lang="ja-JP" altLang="ja-JP" sz="1600" b="1" dirty="0" smtClean="0"/>
              <a:t>優先。</a:t>
            </a:r>
            <a:endParaRPr lang="ja-JP" altLang="ja-JP" sz="1600" b="1" dirty="0"/>
          </a:p>
          <a:p>
            <a:r>
              <a:rPr lang="ja-JP" altLang="en-US" sz="1600" b="1" dirty="0" smtClean="0"/>
              <a:t>　　</a:t>
            </a:r>
            <a:r>
              <a:rPr lang="ja-JP" altLang="ja-JP" sz="1600" b="1" dirty="0" smtClean="0"/>
              <a:t>④</a:t>
            </a:r>
            <a:r>
              <a:rPr lang="ja-JP" altLang="ja-JP" sz="1600" b="1" dirty="0"/>
              <a:t>　これ</a:t>
            </a:r>
            <a:r>
              <a:rPr lang="ja-JP" altLang="ja-JP" sz="1600" b="1" dirty="0" smtClean="0"/>
              <a:t>まで</a:t>
            </a:r>
            <a:r>
              <a:rPr lang="ja-JP" altLang="en-US" sz="1600" b="1" dirty="0"/>
              <a:t>伊仙町</a:t>
            </a:r>
            <a:r>
              <a:rPr lang="ja-JP" altLang="en-US" sz="1600" b="1" dirty="0" smtClean="0"/>
              <a:t>と既につながりのある企業</a:t>
            </a:r>
            <a:r>
              <a:rPr lang="ja-JP" altLang="ja-JP" sz="1600" b="1" dirty="0" smtClean="0"/>
              <a:t>に</a:t>
            </a:r>
            <a:r>
              <a:rPr lang="ja-JP" altLang="en-US" sz="1600" b="1" dirty="0" smtClean="0"/>
              <a:t>も</a:t>
            </a:r>
            <a:r>
              <a:rPr lang="ja-JP" altLang="ja-JP" sz="1600" b="1" dirty="0" smtClean="0"/>
              <a:t>幅広くアナウンス</a:t>
            </a:r>
            <a:r>
              <a:rPr lang="ja-JP" altLang="en-US" sz="1600" b="1" dirty="0" smtClean="0"/>
              <a:t>し、事業展開を進める</a:t>
            </a:r>
            <a:r>
              <a:rPr lang="ja-JP" altLang="ja-JP" sz="1600" b="1" dirty="0" smtClean="0"/>
              <a:t>。</a:t>
            </a:r>
            <a:endParaRPr lang="ja-JP" altLang="ja-JP" sz="1600" b="1" dirty="0"/>
          </a:p>
          <a:p>
            <a:r>
              <a:rPr lang="ja-JP" altLang="en-US" sz="1600" b="1" dirty="0" smtClean="0"/>
              <a:t>　　</a:t>
            </a:r>
            <a:r>
              <a:rPr lang="ja-JP" altLang="ja-JP" sz="1600" b="1" dirty="0" smtClean="0"/>
              <a:t>⑤</a:t>
            </a:r>
            <a:r>
              <a:rPr lang="ja-JP" altLang="ja-JP" sz="1600" b="1" dirty="0"/>
              <a:t>　</a:t>
            </a:r>
            <a:r>
              <a:rPr lang="ja-JP" altLang="ja-JP" sz="1600" b="1" dirty="0" smtClean="0"/>
              <a:t>最短</a:t>
            </a:r>
            <a:r>
              <a:rPr lang="en-US" altLang="ja-JP" sz="1600" b="1" dirty="0"/>
              <a:t>4</a:t>
            </a:r>
            <a:r>
              <a:rPr lang="ja-JP" altLang="ja-JP" sz="1600" b="1" dirty="0"/>
              <a:t>日以上</a:t>
            </a:r>
            <a:r>
              <a:rPr lang="ja-JP" altLang="ja-JP" sz="1600" b="1" dirty="0" smtClean="0"/>
              <a:t>最長</a:t>
            </a:r>
            <a:r>
              <a:rPr lang="en-US" altLang="ja-JP" sz="1600" b="1" dirty="0" smtClean="0"/>
              <a:t>1</a:t>
            </a:r>
            <a:r>
              <a:rPr lang="ja-JP" altLang="ja-JP" sz="1600" b="1" dirty="0" smtClean="0"/>
              <a:t>週間</a:t>
            </a:r>
            <a:r>
              <a:rPr lang="ja-JP" altLang="ja-JP" sz="1600" b="1" dirty="0"/>
              <a:t>程度以内とする</a:t>
            </a:r>
            <a:r>
              <a:rPr lang="ja-JP" altLang="ja-JP" sz="1600" b="1" dirty="0" smtClean="0"/>
              <a:t>。（経営者向け</a:t>
            </a:r>
            <a:r>
              <a:rPr lang="en-US" altLang="ja-JP" sz="1600" b="1" dirty="0" smtClean="0"/>
              <a:t>1</a:t>
            </a:r>
            <a:r>
              <a:rPr lang="ja-JP" altLang="ja-JP" sz="1600" b="1" dirty="0" smtClean="0"/>
              <a:t>泊</a:t>
            </a:r>
            <a:r>
              <a:rPr lang="ja-JP" altLang="en-US" sz="1600" b="1" dirty="0" smtClean="0"/>
              <a:t>～</a:t>
            </a:r>
            <a:r>
              <a:rPr lang="en-US" altLang="ja-JP" sz="1600" b="1" dirty="0" smtClean="0"/>
              <a:t>2</a:t>
            </a:r>
            <a:r>
              <a:rPr lang="ja-JP" altLang="en-US" sz="1600" b="1" dirty="0" smtClean="0"/>
              <a:t>泊</a:t>
            </a:r>
            <a:r>
              <a:rPr lang="ja-JP" altLang="ja-JP" sz="1600" b="1" dirty="0" smtClean="0"/>
              <a:t>の</a:t>
            </a:r>
            <a:r>
              <a:rPr lang="ja-JP" altLang="ja-JP" sz="1600" b="1" dirty="0"/>
              <a:t>ツアーも必要に応じ実施）</a:t>
            </a:r>
          </a:p>
          <a:p>
            <a:r>
              <a:rPr lang="ja-JP" altLang="en-US" sz="1600" b="1" dirty="0" smtClean="0"/>
              <a:t>　　</a:t>
            </a:r>
            <a:r>
              <a:rPr lang="ja-JP" altLang="ja-JP" sz="1600" b="1" dirty="0" smtClean="0"/>
              <a:t>⑥</a:t>
            </a:r>
            <a:r>
              <a:rPr lang="ja-JP" altLang="ja-JP" sz="1600" b="1" dirty="0"/>
              <a:t>　</a:t>
            </a:r>
            <a:r>
              <a:rPr lang="ja-JP" altLang="ja-JP" sz="1600" b="1" dirty="0" smtClean="0"/>
              <a:t>地元</a:t>
            </a:r>
            <a:r>
              <a:rPr lang="ja-JP" altLang="ja-JP" sz="1600" b="1" dirty="0"/>
              <a:t>との</a:t>
            </a:r>
            <a:r>
              <a:rPr lang="ja-JP" altLang="ja-JP" sz="1600" b="1" dirty="0" smtClean="0"/>
              <a:t>交流</a:t>
            </a:r>
            <a:r>
              <a:rPr lang="ja-JP" altLang="en-US" sz="1600" b="1" dirty="0" smtClean="0"/>
              <a:t>を</a:t>
            </a:r>
            <a:r>
              <a:rPr lang="ja-JP" altLang="ja-JP" sz="1600" b="1" dirty="0" smtClean="0"/>
              <a:t>促進</a:t>
            </a:r>
            <a:r>
              <a:rPr lang="ja-JP" altLang="ja-JP" sz="1600" b="1" dirty="0"/>
              <a:t>する</a:t>
            </a:r>
            <a:r>
              <a:rPr lang="ja-JP" altLang="ja-JP" sz="1600" b="1" dirty="0" smtClean="0"/>
              <a:t>。</a:t>
            </a:r>
            <a:r>
              <a:rPr lang="ja-JP" altLang="ja-JP" sz="1600" b="1" dirty="0"/>
              <a:t>　⑦　業務スペースは既存の施設を利用し、環境構築する。</a:t>
            </a:r>
          </a:p>
          <a:p>
            <a:r>
              <a:rPr lang="ja-JP" altLang="en-US" sz="1600" b="1" dirty="0" smtClean="0"/>
              <a:t>　　</a:t>
            </a:r>
            <a:r>
              <a:rPr lang="ja-JP" altLang="ja-JP" sz="1600" b="1" dirty="0" smtClean="0"/>
              <a:t>⑧</a:t>
            </a:r>
            <a:r>
              <a:rPr lang="ja-JP" altLang="ja-JP" sz="1600" b="1" dirty="0"/>
              <a:t>　町にワンストップ対応窓口を設置し、業務環境や生活環境のサポートを行う。</a:t>
            </a:r>
          </a:p>
          <a:p>
            <a:r>
              <a:rPr lang="ja-JP" altLang="en-US" sz="1600" b="1" dirty="0" smtClean="0"/>
              <a:t>　　</a:t>
            </a:r>
            <a:r>
              <a:rPr lang="ja-JP" altLang="ja-JP" sz="1600" b="1" dirty="0" smtClean="0"/>
              <a:t>⑨</a:t>
            </a:r>
            <a:r>
              <a:rPr lang="ja-JP" altLang="ja-JP" sz="1600" b="1" dirty="0"/>
              <a:t>　業務</a:t>
            </a:r>
            <a:r>
              <a:rPr lang="ja-JP" altLang="ja-JP" sz="1600" b="1" dirty="0" smtClean="0"/>
              <a:t>実施後アンケート</a:t>
            </a:r>
            <a:r>
              <a:rPr lang="ja-JP" altLang="ja-JP" sz="1600" b="1" dirty="0"/>
              <a:t>において、伊仙町の強みや弱み</a:t>
            </a:r>
            <a:r>
              <a:rPr lang="ja-JP" altLang="ja-JP" sz="1600" b="1" dirty="0" smtClean="0"/>
              <a:t>、誘致</a:t>
            </a:r>
            <a:r>
              <a:rPr lang="ja-JP" altLang="ja-JP" sz="1600" b="1" dirty="0"/>
              <a:t>に</a:t>
            </a:r>
            <a:r>
              <a:rPr lang="ja-JP" altLang="ja-JP" sz="1600" b="1" dirty="0" smtClean="0"/>
              <a:t>向けて</a:t>
            </a:r>
            <a:r>
              <a:rPr lang="ja-JP" altLang="ja-JP" sz="1600" b="1" dirty="0"/>
              <a:t>の課題</a:t>
            </a:r>
            <a:r>
              <a:rPr lang="ja-JP" altLang="ja-JP" sz="1600" b="1" dirty="0" smtClean="0"/>
              <a:t>などを</a:t>
            </a:r>
            <a:r>
              <a:rPr lang="ja-JP" altLang="ja-JP" sz="1600" b="1" dirty="0"/>
              <a:t>明確化する。</a:t>
            </a:r>
          </a:p>
          <a:p>
            <a:r>
              <a:rPr lang="ja-JP" altLang="en-US" sz="1600" b="1" dirty="0" smtClean="0"/>
              <a:t>　　</a:t>
            </a:r>
            <a:r>
              <a:rPr lang="ja-JP" altLang="ja-JP" sz="1600" b="1" dirty="0" smtClean="0"/>
              <a:t>⑩</a:t>
            </a:r>
            <a:r>
              <a:rPr lang="ja-JP" altLang="ja-JP" sz="1600" b="1" dirty="0"/>
              <a:t>　以上を踏まえて、誘致戦略を策定する</a:t>
            </a:r>
            <a:r>
              <a:rPr lang="ja-JP" altLang="ja-JP" b="1" dirty="0"/>
              <a:t>。</a:t>
            </a:r>
          </a:p>
          <a:p>
            <a:endParaRPr lang="en-US" altLang="ja-JP" dirty="0"/>
          </a:p>
        </p:txBody>
      </p:sp>
      <p:sp>
        <p:nvSpPr>
          <p:cNvPr id="2" name="テキスト ボックス 1"/>
          <p:cNvSpPr txBox="1"/>
          <p:nvPr/>
        </p:nvSpPr>
        <p:spPr>
          <a:xfrm>
            <a:off x="936328" y="1530375"/>
            <a:ext cx="184731" cy="369332"/>
          </a:xfrm>
          <a:prstGeom prst="rect">
            <a:avLst/>
          </a:prstGeom>
          <a:noFill/>
        </p:spPr>
        <p:txBody>
          <a:bodyPr wrap="none" rtlCol="0">
            <a:spAutoFit/>
          </a:bodyPr>
          <a:lstStyle/>
          <a:p>
            <a:endParaRPr kumimoji="1" lang="ja-JP" altLang="en-US" dirty="0"/>
          </a:p>
        </p:txBody>
      </p:sp>
      <p:pic>
        <p:nvPicPr>
          <p:cNvPr id="7" name="図 6"/>
          <p:cNvPicPr/>
          <p:nvPr/>
        </p:nvPicPr>
        <p:blipFill>
          <a:blip r:embed="rId3">
            <a:extLst>
              <a:ext uri="{28A0092B-C50C-407E-A947-70E740481C1C}">
                <a14:useLocalDpi xmlns:a14="http://schemas.microsoft.com/office/drawing/2010/main" val="0"/>
              </a:ext>
            </a:extLst>
          </a:blip>
          <a:stretch>
            <a:fillRect/>
          </a:stretch>
        </p:blipFill>
        <p:spPr>
          <a:xfrm>
            <a:off x="5451600" y="864022"/>
            <a:ext cx="3765648" cy="1962497"/>
          </a:xfrm>
          <a:prstGeom prst="rect">
            <a:avLst/>
          </a:prstGeom>
          <a:ln w="15875">
            <a:solidFill>
              <a:schemeClr val="bg1">
                <a:lumMod val="75000"/>
              </a:schemeClr>
            </a:solidFill>
          </a:ln>
        </p:spPr>
      </p:pic>
      <p:sp>
        <p:nvSpPr>
          <p:cNvPr id="3" name="テキスト ボックス 2"/>
          <p:cNvSpPr txBox="1"/>
          <p:nvPr/>
        </p:nvSpPr>
        <p:spPr>
          <a:xfrm>
            <a:off x="6624960" y="2844800"/>
            <a:ext cx="1904056" cy="253916"/>
          </a:xfrm>
          <a:prstGeom prst="rect">
            <a:avLst/>
          </a:prstGeom>
          <a:noFill/>
        </p:spPr>
        <p:txBody>
          <a:bodyPr wrap="square" rtlCol="0">
            <a:spAutoFit/>
          </a:bodyPr>
          <a:lstStyle/>
          <a:p>
            <a:r>
              <a:rPr kumimoji="1" lang="ja-JP" altLang="en-US" sz="1050" dirty="0" smtClean="0"/>
              <a:t>伊仙町転入転出者推移グラフ</a:t>
            </a:r>
            <a:endParaRPr kumimoji="1" lang="ja-JP" altLang="en-US" sz="1050" dirty="0"/>
          </a:p>
        </p:txBody>
      </p:sp>
    </p:spTree>
    <p:extLst>
      <p:ext uri="{BB962C8B-B14F-4D97-AF65-F5344CB8AC3E}">
        <p14:creationId xmlns:p14="http://schemas.microsoft.com/office/powerpoint/2010/main" val="5944356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089947311"/>
              </p:ext>
            </p:extLst>
          </p:nvPr>
        </p:nvGraphicFramePr>
        <p:xfrm>
          <a:off x="504280" y="1017052"/>
          <a:ext cx="8352928" cy="5596380"/>
        </p:xfrm>
        <a:graphic>
          <a:graphicData uri="http://schemas.openxmlformats.org/drawingml/2006/table">
            <a:tbl>
              <a:tblPr/>
              <a:tblGrid>
                <a:gridCol w="4176464">
                  <a:extLst>
                    <a:ext uri="{9D8B030D-6E8A-4147-A177-3AD203B41FA5}">
                      <a16:colId xmlns="" xmlns:a16="http://schemas.microsoft.com/office/drawing/2014/main" val="20000"/>
                    </a:ext>
                  </a:extLst>
                </a:gridCol>
                <a:gridCol w="4176464">
                  <a:extLst>
                    <a:ext uri="{9D8B030D-6E8A-4147-A177-3AD203B41FA5}">
                      <a16:colId xmlns="" xmlns:a16="http://schemas.microsoft.com/office/drawing/2014/main" val="20001"/>
                    </a:ext>
                  </a:extLst>
                </a:gridCol>
              </a:tblGrid>
              <a:tr h="625210">
                <a:tc>
                  <a:txBody>
                    <a:bodyPr/>
                    <a:lstStyle/>
                    <a:p>
                      <a:pPr algn="l" fontAlgn="ctr"/>
                      <a:r>
                        <a:rPr lang="ja-JP" altLang="en-US" sz="1800" b="1" i="0" u="none" strike="noStrike" dirty="0">
                          <a:solidFill>
                            <a:srgbClr val="000000"/>
                          </a:solidFill>
                          <a:effectLst/>
                          <a:latin typeface="ＭＳ Ｐゴシック"/>
                        </a:rPr>
                        <a:t>お試し勤務地の概要</a:t>
                      </a:r>
                    </a:p>
                  </a:txBody>
                  <a:tcPr marL="108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l" fontAlgn="ctr"/>
                      <a:r>
                        <a:rPr lang="ja-JP" altLang="en-US" sz="1800" b="1" i="0" u="none" strike="noStrike" dirty="0">
                          <a:solidFill>
                            <a:srgbClr val="000000"/>
                          </a:solidFill>
                          <a:effectLst/>
                          <a:latin typeface="ＭＳ Ｐゴシック"/>
                        </a:rPr>
                        <a:t>外観・内装写真など</a:t>
                      </a:r>
                    </a:p>
                  </a:txBody>
                  <a:tcPr marL="108000" marR="72000" marT="36000" marB="36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5">
                        <a:lumMod val="20000"/>
                        <a:lumOff val="80000"/>
                      </a:schemeClr>
                    </a:solidFill>
                  </a:tcPr>
                </a:tc>
                <a:extLst>
                  <a:ext uri="{0D108BD9-81ED-4DB2-BD59-A6C34878D82A}">
                    <a16:rowId xmlns="" xmlns:a16="http://schemas.microsoft.com/office/drawing/2014/main" val="10000"/>
                  </a:ext>
                </a:extLst>
              </a:tr>
              <a:tr h="1576423">
                <a:tc rowSpan="3">
                  <a:txBody>
                    <a:bodyPr/>
                    <a:lstStyle/>
                    <a:p>
                      <a:pPr algn="l" fontAlgn="ctr"/>
                      <a:r>
                        <a:rPr lang="ja-JP" altLang="en-US" sz="1600" b="1" i="0" u="none" strike="noStrike" dirty="0" smtClean="0">
                          <a:solidFill>
                            <a:srgbClr val="000000"/>
                          </a:solidFill>
                          <a:effectLst/>
                          <a:latin typeface="ＭＳ Ｐゴシック"/>
                        </a:rPr>
                        <a:t>・　名　称　　　：　喜念浜サテライトオフィス</a:t>
                      </a:r>
                      <a:endParaRPr lang="en-US" altLang="ja-JP" sz="1600" b="1" i="0" u="none" strike="noStrike" dirty="0" smtClean="0">
                        <a:solidFill>
                          <a:srgbClr val="000000"/>
                        </a:solidFill>
                        <a:effectLst/>
                        <a:latin typeface="ＭＳ Ｐゴシック"/>
                      </a:endParaRPr>
                    </a:p>
                    <a:p>
                      <a:pPr algn="l" fontAlgn="ctr"/>
                      <a:r>
                        <a:rPr lang="ja-JP" altLang="en-US" sz="1600" b="1" i="0" u="none" strike="noStrike" dirty="0" smtClean="0">
                          <a:solidFill>
                            <a:srgbClr val="000000"/>
                          </a:solidFill>
                          <a:effectLst/>
                          <a:latin typeface="ＭＳ Ｐゴシック"/>
                        </a:rPr>
                        <a:t>　　　　　　　　　　　（喜念浜コテージ）</a:t>
                      </a:r>
                      <a:endParaRPr lang="en-US" altLang="ja-JP" sz="1600" b="1" i="0" u="none" strike="noStrike" dirty="0" smtClean="0">
                        <a:solidFill>
                          <a:srgbClr val="000000"/>
                        </a:solidFill>
                        <a:effectLst/>
                        <a:latin typeface="ＭＳ Ｐゴシック"/>
                      </a:endParaRPr>
                    </a:p>
                    <a:p>
                      <a:pPr algn="l" fontAlgn="ctr"/>
                      <a:r>
                        <a:rPr lang="ja-JP" altLang="en-US" sz="1600" b="1" i="0" u="none" strike="noStrike" dirty="0" smtClean="0">
                          <a:solidFill>
                            <a:srgbClr val="000000"/>
                          </a:solidFill>
                          <a:effectLst/>
                          <a:latin typeface="ＭＳ Ｐゴシック"/>
                        </a:rPr>
                        <a:t>・　用途類型  ：　</a:t>
                      </a:r>
                      <a:r>
                        <a:rPr kumimoji="1" lang="ja-JP" altLang="ja-JP" sz="1600" b="1" i="0" u="none" kern="1200" dirty="0" smtClean="0">
                          <a:solidFill>
                            <a:schemeClr val="tx1"/>
                          </a:solidFill>
                          <a:effectLst/>
                          <a:latin typeface="+mn-lt"/>
                          <a:ea typeface="+mn-ea"/>
                          <a:cs typeface="+mn-cs"/>
                        </a:rPr>
                        <a:t>サテライトオフィス</a:t>
                      </a:r>
                    </a:p>
                    <a:p>
                      <a:r>
                        <a:rPr kumimoji="1" lang="ja-JP" altLang="en-US" sz="1600" b="1" i="0" u="none" kern="1200" dirty="0" smtClean="0">
                          <a:solidFill>
                            <a:schemeClr val="tx1"/>
                          </a:solidFill>
                          <a:effectLst/>
                          <a:latin typeface="+mn-lt"/>
                          <a:ea typeface="+mn-ea"/>
                          <a:cs typeface="+mn-cs"/>
                        </a:rPr>
                        <a:t>　　　　　　　　　　　</a:t>
                      </a:r>
                      <a:r>
                        <a:rPr kumimoji="1" lang="en-US" altLang="ja-JP" sz="1600" b="1" i="0" u="none" kern="1200" dirty="0" smtClean="0">
                          <a:solidFill>
                            <a:schemeClr val="tx1"/>
                          </a:solidFill>
                          <a:effectLst/>
                          <a:latin typeface="+mn-lt"/>
                          <a:ea typeface="+mn-ea"/>
                          <a:cs typeface="+mn-cs"/>
                        </a:rPr>
                        <a:t>1</a:t>
                      </a:r>
                      <a:r>
                        <a:rPr kumimoji="1" lang="ja-JP" altLang="ja-JP" sz="1600" b="1" i="0" u="none" kern="1200" dirty="0" smtClean="0">
                          <a:solidFill>
                            <a:schemeClr val="tx1"/>
                          </a:solidFill>
                          <a:effectLst/>
                          <a:latin typeface="+mn-lt"/>
                          <a:ea typeface="+mn-ea"/>
                          <a:cs typeface="+mn-cs"/>
                        </a:rPr>
                        <a:t>棟に独立した部屋が</a:t>
                      </a:r>
                      <a:r>
                        <a:rPr kumimoji="1" lang="en-US" altLang="ja-JP" sz="1600" b="1" i="0" u="none" kern="1200" dirty="0" smtClean="0">
                          <a:solidFill>
                            <a:schemeClr val="tx1"/>
                          </a:solidFill>
                          <a:effectLst/>
                          <a:latin typeface="+mn-lt"/>
                          <a:ea typeface="+mn-ea"/>
                          <a:cs typeface="+mn-cs"/>
                        </a:rPr>
                        <a:t>2</a:t>
                      </a:r>
                      <a:r>
                        <a:rPr kumimoji="1" lang="ja-JP" altLang="ja-JP" sz="1600" b="1" i="0" u="none" kern="1200" dirty="0" smtClean="0">
                          <a:solidFill>
                            <a:schemeClr val="tx1"/>
                          </a:solidFill>
                          <a:effectLst/>
                          <a:latin typeface="+mn-lt"/>
                          <a:ea typeface="+mn-ea"/>
                          <a:cs typeface="+mn-cs"/>
                        </a:rPr>
                        <a:t>部屋</a:t>
                      </a:r>
                      <a:endParaRPr kumimoji="1" lang="en-US" altLang="ja-JP" sz="1600" b="1" i="0" u="none" kern="1200" dirty="0" smtClean="0">
                        <a:solidFill>
                          <a:schemeClr val="tx1"/>
                        </a:solidFill>
                        <a:effectLst/>
                        <a:latin typeface="+mn-lt"/>
                        <a:ea typeface="+mn-ea"/>
                        <a:cs typeface="+mn-cs"/>
                      </a:endParaRPr>
                    </a:p>
                    <a:p>
                      <a:r>
                        <a:rPr kumimoji="1" lang="ja-JP" altLang="en-US" sz="1600" b="1" i="0" u="none" kern="1200" baseline="0" dirty="0" smtClean="0">
                          <a:solidFill>
                            <a:schemeClr val="tx1"/>
                          </a:solidFill>
                          <a:effectLst/>
                          <a:latin typeface="+mn-lt"/>
                          <a:ea typeface="+mn-ea"/>
                          <a:cs typeface="+mn-cs"/>
                        </a:rPr>
                        <a:t>　　　　　　　　　　</a:t>
                      </a:r>
                      <a:r>
                        <a:rPr kumimoji="1" lang="en-US" altLang="ja-JP" sz="1600" b="1" i="0" u="none" kern="1200" baseline="0" dirty="0" smtClean="0">
                          <a:solidFill>
                            <a:schemeClr val="tx1"/>
                          </a:solidFill>
                          <a:effectLst/>
                          <a:latin typeface="+mn-lt"/>
                          <a:ea typeface="+mn-ea"/>
                          <a:cs typeface="+mn-cs"/>
                        </a:rPr>
                        <a:t>  </a:t>
                      </a:r>
                      <a:r>
                        <a:rPr kumimoji="1" lang="ja-JP" altLang="en-US" sz="1600" b="1" i="0" u="none" kern="1200" baseline="0" dirty="0" smtClean="0">
                          <a:solidFill>
                            <a:schemeClr val="tx1"/>
                          </a:solidFill>
                          <a:effectLst/>
                          <a:latin typeface="+mn-lt"/>
                          <a:ea typeface="+mn-ea"/>
                          <a:cs typeface="+mn-cs"/>
                        </a:rPr>
                        <a:t> </a:t>
                      </a:r>
                      <a:r>
                        <a:rPr kumimoji="1" lang="en-US" altLang="ja-JP" sz="1600" b="1" i="0" u="none" kern="1200" baseline="0" dirty="0" smtClean="0">
                          <a:solidFill>
                            <a:schemeClr val="tx1"/>
                          </a:solidFill>
                          <a:effectLst/>
                          <a:latin typeface="+mn-lt"/>
                          <a:ea typeface="+mn-ea"/>
                          <a:cs typeface="+mn-cs"/>
                        </a:rPr>
                        <a:t>1</a:t>
                      </a:r>
                      <a:r>
                        <a:rPr kumimoji="1" lang="ja-JP" altLang="ja-JP" sz="1600" b="1" i="0" u="none" kern="1200" dirty="0" smtClean="0">
                          <a:solidFill>
                            <a:schemeClr val="tx1"/>
                          </a:solidFill>
                          <a:effectLst/>
                          <a:latin typeface="+mn-lt"/>
                          <a:ea typeface="+mn-ea"/>
                          <a:cs typeface="+mn-cs"/>
                        </a:rPr>
                        <a:t>部屋</a:t>
                      </a:r>
                      <a:r>
                        <a:rPr kumimoji="1" lang="ja-JP" altLang="ja-JP" sz="1600" b="1" i="0" u="none" kern="1200" dirty="0" smtClean="0">
                          <a:solidFill>
                            <a:schemeClr val="tx1"/>
                          </a:solidFill>
                          <a:effectLst/>
                          <a:latin typeface="+mn-lt"/>
                          <a:ea typeface="+mn-ea"/>
                          <a:cs typeface="+mn-cs"/>
                        </a:rPr>
                        <a:t>を</a:t>
                      </a:r>
                      <a:r>
                        <a:rPr kumimoji="1" lang="en-US" altLang="ja-JP" sz="1600" b="1" i="0" u="none" kern="1200" dirty="0" smtClean="0">
                          <a:solidFill>
                            <a:schemeClr val="tx1"/>
                          </a:solidFill>
                          <a:effectLst/>
                          <a:latin typeface="+mn-lt"/>
                          <a:ea typeface="+mn-ea"/>
                          <a:cs typeface="+mn-cs"/>
                        </a:rPr>
                        <a:t>1</a:t>
                      </a:r>
                      <a:r>
                        <a:rPr kumimoji="1" lang="ja-JP" altLang="ja-JP" sz="1600" b="1" i="0" u="none" kern="1200" dirty="0" smtClean="0">
                          <a:solidFill>
                            <a:schemeClr val="tx1"/>
                          </a:solidFill>
                          <a:effectLst/>
                          <a:latin typeface="+mn-lt"/>
                          <a:ea typeface="+mn-ea"/>
                          <a:cs typeface="+mn-cs"/>
                        </a:rPr>
                        <a:t>企業</a:t>
                      </a:r>
                      <a:r>
                        <a:rPr kumimoji="1" lang="ja-JP" altLang="ja-JP" sz="1600" b="1" i="0" u="none" kern="1200" dirty="0" smtClean="0">
                          <a:solidFill>
                            <a:schemeClr val="tx1"/>
                          </a:solidFill>
                          <a:effectLst/>
                          <a:latin typeface="+mn-lt"/>
                          <a:ea typeface="+mn-ea"/>
                          <a:cs typeface="+mn-cs"/>
                        </a:rPr>
                        <a:t>・</a:t>
                      </a:r>
                      <a:r>
                        <a:rPr kumimoji="1" lang="ja-JP" altLang="en-US" sz="1600" b="1" i="0" u="none" kern="1200" dirty="0" smtClean="0">
                          <a:solidFill>
                            <a:schemeClr val="tx1"/>
                          </a:solidFill>
                          <a:effectLst/>
                          <a:latin typeface="+mn-lt"/>
                          <a:ea typeface="+mn-ea"/>
                          <a:cs typeface="+mn-cs"/>
                        </a:rPr>
                        <a:t>組織</a:t>
                      </a:r>
                      <a:r>
                        <a:rPr kumimoji="1" lang="ja-JP" altLang="ja-JP" sz="1600" b="1" i="0" u="none" kern="1200" dirty="0" smtClean="0">
                          <a:solidFill>
                            <a:schemeClr val="tx1"/>
                          </a:solidFill>
                          <a:effectLst/>
                          <a:latin typeface="+mn-lt"/>
                          <a:ea typeface="+mn-ea"/>
                          <a:cs typeface="+mn-cs"/>
                        </a:rPr>
                        <a:t>が</a:t>
                      </a:r>
                      <a:r>
                        <a:rPr kumimoji="1" lang="ja-JP" altLang="ja-JP" sz="1600" b="1" i="0" u="none" kern="1200" dirty="0" smtClean="0">
                          <a:solidFill>
                            <a:schemeClr val="tx1"/>
                          </a:solidFill>
                          <a:effectLst/>
                          <a:latin typeface="+mn-lt"/>
                          <a:ea typeface="+mn-ea"/>
                          <a:cs typeface="+mn-cs"/>
                        </a:rPr>
                        <a:t>占有</a:t>
                      </a:r>
                      <a:endParaRPr kumimoji="1" lang="en-US" altLang="ja-JP" sz="1600" b="1" i="0" u="none" kern="1200" dirty="0" smtClean="0">
                        <a:solidFill>
                          <a:schemeClr val="tx1"/>
                        </a:solidFill>
                        <a:effectLst/>
                        <a:latin typeface="+mn-lt"/>
                        <a:ea typeface="+mn-ea"/>
                        <a:cs typeface="+mn-cs"/>
                      </a:endParaRPr>
                    </a:p>
                    <a:p>
                      <a:r>
                        <a:rPr kumimoji="1" lang="en-US" altLang="ja-JP" sz="1600" b="1" i="0" u="none" kern="1200" dirty="0" smtClean="0">
                          <a:solidFill>
                            <a:schemeClr val="tx1"/>
                          </a:solidFill>
                          <a:effectLst/>
                          <a:latin typeface="+mn-lt"/>
                          <a:ea typeface="+mn-ea"/>
                          <a:cs typeface="+mn-cs"/>
                        </a:rPr>
                        <a:t>                                 </a:t>
                      </a:r>
                      <a:r>
                        <a:rPr kumimoji="1" lang="ja-JP" altLang="ja-JP" sz="1600" b="1" i="0" u="none" kern="1200" dirty="0" smtClean="0">
                          <a:solidFill>
                            <a:schemeClr val="tx1"/>
                          </a:solidFill>
                          <a:effectLst/>
                          <a:latin typeface="+mn-lt"/>
                          <a:ea typeface="+mn-ea"/>
                          <a:cs typeface="+mn-cs"/>
                        </a:rPr>
                        <a:t>して使用。</a:t>
                      </a:r>
                      <a:endParaRPr kumimoji="1" lang="en-US" altLang="ja-JP" sz="1600" b="1" i="0" u="none" kern="1200" dirty="0" smtClean="0">
                        <a:solidFill>
                          <a:schemeClr val="tx1"/>
                        </a:solidFill>
                        <a:effectLst/>
                        <a:latin typeface="+mn-lt"/>
                        <a:ea typeface="+mn-ea"/>
                        <a:cs typeface="+mn-cs"/>
                      </a:endParaRPr>
                    </a:p>
                    <a:p>
                      <a:pPr algn="l" fontAlgn="ctr"/>
                      <a:r>
                        <a:rPr lang="ja-JP" altLang="en-US" sz="1600" b="1" i="0" u="none" strike="noStrike" dirty="0" smtClean="0">
                          <a:solidFill>
                            <a:srgbClr val="000000"/>
                          </a:solidFill>
                          <a:effectLst/>
                          <a:latin typeface="ＭＳ Ｐゴシック"/>
                        </a:rPr>
                        <a:t>・　立地場所　：　伊仙町喜念浜集落</a:t>
                      </a:r>
                      <a:endParaRPr lang="en-US" altLang="ja-JP" sz="1600" b="1" i="0" u="none" strike="noStrike" dirty="0" smtClean="0">
                        <a:solidFill>
                          <a:srgbClr val="000000"/>
                        </a:solidFill>
                        <a:effectLst/>
                        <a:latin typeface="ＭＳ Ｐゴシック"/>
                      </a:endParaRPr>
                    </a:p>
                    <a:p>
                      <a:pPr algn="l" fontAlgn="ctr"/>
                      <a:r>
                        <a:rPr lang="ja-JP" altLang="en-US" sz="1600" b="1" i="0" u="none" strike="noStrike" dirty="0" smtClean="0">
                          <a:solidFill>
                            <a:srgbClr val="000000"/>
                          </a:solidFill>
                          <a:effectLst/>
                          <a:latin typeface="ＭＳ Ｐゴシック"/>
                        </a:rPr>
                        <a:t>　　　　　　　　　　</a:t>
                      </a:r>
                      <a:r>
                        <a:rPr lang="ja-JP" altLang="en-US" sz="1600" b="1" i="0" u="none" strike="noStrike" baseline="0" dirty="0" smtClean="0">
                          <a:solidFill>
                            <a:srgbClr val="000000"/>
                          </a:solidFill>
                          <a:effectLst/>
                          <a:latin typeface="ＭＳ Ｐゴシック"/>
                        </a:rPr>
                        <a:t> </a:t>
                      </a:r>
                      <a:r>
                        <a:rPr lang="ja-JP" altLang="en-US" sz="1600" b="1" i="0" u="none" strike="noStrike" dirty="0" smtClean="0">
                          <a:solidFill>
                            <a:srgbClr val="000000"/>
                          </a:solidFill>
                          <a:effectLst/>
                          <a:latin typeface="ＭＳ Ｐゴシック"/>
                        </a:rPr>
                        <a:t>喜念浜</a:t>
                      </a:r>
                      <a:r>
                        <a:rPr lang="ja-JP" altLang="en-US" sz="1600" b="1" i="0" u="none" strike="noStrike" dirty="0" smtClean="0">
                          <a:solidFill>
                            <a:srgbClr val="000000"/>
                          </a:solidFill>
                          <a:effectLst/>
                          <a:latin typeface="ＭＳ Ｐゴシック"/>
                        </a:rPr>
                        <a:t>海岸前</a:t>
                      </a:r>
                      <a:endParaRPr lang="en-US" altLang="ja-JP" sz="1600" b="1" i="0" u="none" strike="noStrike" dirty="0" smtClean="0">
                        <a:solidFill>
                          <a:srgbClr val="000000"/>
                        </a:solidFill>
                        <a:effectLst/>
                        <a:latin typeface="ＭＳ Ｐゴシック"/>
                      </a:endParaRPr>
                    </a:p>
                    <a:p>
                      <a:r>
                        <a:rPr kumimoji="1" lang="ja-JP" altLang="en-US" sz="1600" b="1" i="0" kern="1200" dirty="0" smtClean="0">
                          <a:solidFill>
                            <a:schemeClr val="tx1"/>
                          </a:solidFill>
                          <a:effectLst/>
                          <a:latin typeface="+mn-lt"/>
                          <a:ea typeface="+mn-ea"/>
                          <a:cs typeface="+mn-cs"/>
                        </a:rPr>
                        <a:t>・　</a:t>
                      </a:r>
                      <a:r>
                        <a:rPr kumimoji="1" lang="ja-JP" altLang="ja-JP" sz="1600" b="1" i="0" kern="1200" dirty="0" smtClean="0">
                          <a:solidFill>
                            <a:schemeClr val="tx1"/>
                          </a:solidFill>
                          <a:effectLst/>
                          <a:latin typeface="+mn-lt"/>
                          <a:ea typeface="+mn-ea"/>
                          <a:cs typeface="+mn-cs"/>
                        </a:rPr>
                        <a:t>所有者</a:t>
                      </a:r>
                      <a:r>
                        <a:rPr kumimoji="1" lang="ja-JP" altLang="en-US" sz="1600" b="1" i="0" kern="1200" dirty="0" smtClean="0">
                          <a:solidFill>
                            <a:schemeClr val="tx1"/>
                          </a:solidFill>
                          <a:effectLst/>
                          <a:latin typeface="+mn-lt"/>
                          <a:ea typeface="+mn-ea"/>
                          <a:cs typeface="+mn-cs"/>
                        </a:rPr>
                        <a:t>　 　：   </a:t>
                      </a:r>
                      <a:r>
                        <a:rPr kumimoji="1" lang="ja-JP" altLang="en-US" sz="1600" b="1" i="0" kern="1200" dirty="0" smtClean="0">
                          <a:solidFill>
                            <a:schemeClr val="tx1"/>
                          </a:solidFill>
                          <a:effectLst/>
                          <a:latin typeface="+mn-lt"/>
                          <a:ea typeface="+mn-ea"/>
                          <a:cs typeface="+mn-cs"/>
                        </a:rPr>
                        <a:t>行政所有</a:t>
                      </a:r>
                      <a:r>
                        <a:rPr kumimoji="1" lang="ja-JP" altLang="en-US" sz="1600" b="1" i="0" kern="1200" dirty="0" smtClean="0">
                          <a:solidFill>
                            <a:schemeClr val="tx1"/>
                          </a:solidFill>
                          <a:effectLst/>
                          <a:latin typeface="+mn-lt"/>
                          <a:ea typeface="+mn-ea"/>
                          <a:cs typeface="+mn-cs"/>
                        </a:rPr>
                        <a:t>物件</a:t>
                      </a:r>
                      <a:endParaRPr kumimoji="1" lang="ja-JP" altLang="ja-JP" sz="1600" b="1" i="0" kern="1200" dirty="0" smtClean="0">
                        <a:solidFill>
                          <a:schemeClr val="tx1"/>
                        </a:solidFill>
                        <a:effectLst/>
                        <a:latin typeface="+mn-lt"/>
                        <a:ea typeface="+mn-ea"/>
                        <a:cs typeface="+mn-cs"/>
                      </a:endParaRPr>
                    </a:p>
                    <a:p>
                      <a:r>
                        <a:rPr kumimoji="1" lang="ja-JP" altLang="en-US" sz="1600" b="1" i="0" kern="1200" dirty="0" smtClean="0">
                          <a:solidFill>
                            <a:schemeClr val="tx1"/>
                          </a:solidFill>
                          <a:effectLst/>
                          <a:latin typeface="+mn-lt"/>
                          <a:ea typeface="+mn-ea"/>
                          <a:cs typeface="+mn-cs"/>
                        </a:rPr>
                        <a:t>・　</a:t>
                      </a:r>
                      <a:r>
                        <a:rPr kumimoji="1" lang="ja-JP" altLang="ja-JP" sz="1600" b="1" i="0" kern="1200" dirty="0" smtClean="0">
                          <a:solidFill>
                            <a:schemeClr val="tx1"/>
                          </a:solidFill>
                          <a:effectLst/>
                          <a:latin typeface="+mn-lt"/>
                          <a:ea typeface="+mn-ea"/>
                          <a:cs typeface="+mn-cs"/>
                        </a:rPr>
                        <a:t>元々の用途</a:t>
                      </a:r>
                      <a:r>
                        <a:rPr kumimoji="1" lang="ja-JP" altLang="en-US" sz="1600" b="1" i="0" kern="1200" dirty="0" smtClean="0">
                          <a:solidFill>
                            <a:schemeClr val="tx1"/>
                          </a:solidFill>
                          <a:effectLst/>
                          <a:latin typeface="+mn-lt"/>
                          <a:ea typeface="+mn-ea"/>
                          <a:cs typeface="+mn-cs"/>
                        </a:rPr>
                        <a:t>：</a:t>
                      </a:r>
                      <a:r>
                        <a:rPr kumimoji="1" lang="ja-JP" altLang="en-US" sz="1600" b="1" i="0" kern="1200" baseline="0" dirty="0" smtClean="0">
                          <a:solidFill>
                            <a:schemeClr val="tx1"/>
                          </a:solidFill>
                          <a:effectLst/>
                          <a:latin typeface="+mn-lt"/>
                          <a:ea typeface="+mn-ea"/>
                          <a:cs typeface="+mn-cs"/>
                        </a:rPr>
                        <a:t> </a:t>
                      </a:r>
                      <a:r>
                        <a:rPr kumimoji="1" lang="ja-JP" altLang="en-US" sz="1600" b="1" i="0" kern="1200" dirty="0" smtClean="0">
                          <a:solidFill>
                            <a:schemeClr val="tx1"/>
                          </a:solidFill>
                          <a:effectLst/>
                          <a:latin typeface="+mn-lt"/>
                          <a:ea typeface="+mn-ea"/>
                          <a:cs typeface="+mn-cs"/>
                        </a:rPr>
                        <a:t>長短期滞在者向けコテージ</a:t>
                      </a:r>
                      <a:endParaRPr lang="en-US" altLang="ja-JP" sz="1600" b="1" i="0" u="none" strike="noStrike" dirty="0" smtClean="0">
                        <a:solidFill>
                          <a:srgbClr val="000000"/>
                        </a:solidFill>
                        <a:effectLst/>
                        <a:latin typeface="ＭＳ Ｐゴシック"/>
                      </a:endParaRPr>
                    </a:p>
                    <a:p>
                      <a:pPr algn="l" fontAlgn="ctr"/>
                      <a:r>
                        <a:rPr lang="ja-JP" altLang="en-US" sz="1600" b="1" i="0" u="none" strike="noStrike" dirty="0" smtClean="0">
                          <a:solidFill>
                            <a:srgbClr val="000000"/>
                          </a:solidFill>
                          <a:effectLst/>
                          <a:latin typeface="ＭＳ Ｐゴシック"/>
                        </a:rPr>
                        <a:t>・　改　修　　　：　なし</a:t>
                      </a:r>
                      <a:endParaRPr lang="en-US" altLang="ja-JP" sz="1600" b="1" i="0" u="none" strike="noStrike" dirty="0" smtClean="0">
                        <a:solidFill>
                          <a:srgbClr val="000000"/>
                        </a:solidFill>
                        <a:effectLst/>
                        <a:latin typeface="ＭＳ Ｐゴシック"/>
                      </a:endParaRPr>
                    </a:p>
                    <a:p>
                      <a:pPr algn="l" fontAlgn="ctr"/>
                      <a:r>
                        <a:rPr lang="ja-JP" altLang="en-US" sz="1600" b="1" i="0" u="none" strike="noStrike" dirty="0" smtClean="0">
                          <a:solidFill>
                            <a:srgbClr val="000000"/>
                          </a:solidFill>
                          <a:effectLst/>
                          <a:latin typeface="ＭＳ Ｐゴシック"/>
                        </a:rPr>
                        <a:t>・　通信環境　：　無線</a:t>
                      </a:r>
                      <a:r>
                        <a:rPr lang="en-US" altLang="ja-JP" sz="1600" b="1" i="0" u="none" strike="noStrike" dirty="0" smtClean="0">
                          <a:solidFill>
                            <a:srgbClr val="000000"/>
                          </a:solidFill>
                          <a:effectLst/>
                          <a:latin typeface="ＭＳ Ｐゴシック"/>
                        </a:rPr>
                        <a:t>LAN</a:t>
                      </a:r>
                    </a:p>
                    <a:p>
                      <a:r>
                        <a:rPr lang="ja-JP" altLang="en-US" sz="1600" b="1" i="0" u="none" strike="noStrike" dirty="0" smtClean="0">
                          <a:solidFill>
                            <a:srgbClr val="000000"/>
                          </a:solidFill>
                          <a:effectLst/>
                          <a:latin typeface="ＭＳ Ｐゴシック"/>
                        </a:rPr>
                        <a:t>・　設　備　　　：　</a:t>
                      </a:r>
                      <a:r>
                        <a:rPr kumimoji="1" lang="ja-JP" altLang="ja-JP" sz="1600" b="1" i="0" kern="1200" dirty="0" smtClean="0">
                          <a:solidFill>
                            <a:schemeClr val="tx1"/>
                          </a:solidFill>
                          <a:effectLst/>
                          <a:latin typeface="+mn-lt"/>
                          <a:ea typeface="+mn-ea"/>
                          <a:cs typeface="+mn-cs"/>
                        </a:rPr>
                        <a:t>作業用設備</a:t>
                      </a:r>
                    </a:p>
                    <a:p>
                      <a:r>
                        <a:rPr kumimoji="1" lang="ja-JP" altLang="en-US" sz="1600" b="1" i="0" kern="1200" dirty="0" smtClean="0">
                          <a:solidFill>
                            <a:schemeClr val="tx1"/>
                          </a:solidFill>
                          <a:effectLst/>
                          <a:latin typeface="+mn-lt"/>
                          <a:ea typeface="+mn-ea"/>
                          <a:cs typeface="+mn-cs"/>
                        </a:rPr>
                        <a:t>　　　　　　　　　　　　</a:t>
                      </a:r>
                      <a:r>
                        <a:rPr kumimoji="1" lang="ja-JP" altLang="en-US" sz="1600" b="1" i="0" kern="1200" dirty="0" smtClean="0">
                          <a:solidFill>
                            <a:schemeClr val="tx1"/>
                          </a:solidFill>
                          <a:effectLst/>
                          <a:latin typeface="+mn-lt"/>
                          <a:ea typeface="+mn-ea"/>
                          <a:cs typeface="+mn-cs"/>
                        </a:rPr>
                        <a:t>（</a:t>
                      </a:r>
                      <a:r>
                        <a:rPr kumimoji="1" lang="ja-JP" altLang="ja-JP" sz="1400" b="1" i="0" kern="1200" dirty="0" smtClean="0">
                          <a:solidFill>
                            <a:schemeClr val="tx1"/>
                          </a:solidFill>
                          <a:effectLst/>
                          <a:latin typeface="+mn-lt"/>
                          <a:ea typeface="+mn-ea"/>
                          <a:cs typeface="+mn-cs"/>
                        </a:rPr>
                        <a:t>ノートパソコン</a:t>
                      </a:r>
                      <a:r>
                        <a:rPr kumimoji="1" lang="ja-JP" altLang="ja-JP" sz="1400" b="1" i="0" kern="1200" dirty="0" smtClean="0">
                          <a:solidFill>
                            <a:schemeClr val="tx1"/>
                          </a:solidFill>
                          <a:effectLst/>
                          <a:latin typeface="+mn-lt"/>
                          <a:ea typeface="+mn-ea"/>
                          <a:cs typeface="+mn-cs"/>
                        </a:rPr>
                        <a:t>、</a:t>
                      </a:r>
                      <a:r>
                        <a:rPr kumimoji="1" lang="ja-JP" altLang="ja-JP" sz="1400" b="1" i="0" kern="1200" dirty="0" smtClean="0">
                          <a:solidFill>
                            <a:schemeClr val="tx1"/>
                          </a:solidFill>
                          <a:effectLst/>
                          <a:latin typeface="+mn-lt"/>
                          <a:ea typeface="+mn-ea"/>
                          <a:cs typeface="+mn-cs"/>
                        </a:rPr>
                        <a:t>プリンター</a:t>
                      </a:r>
                      <a:r>
                        <a:rPr kumimoji="1" lang="ja-JP" altLang="en-US" sz="1400" b="1" i="0" kern="1200" dirty="0" smtClean="0">
                          <a:solidFill>
                            <a:schemeClr val="tx1"/>
                          </a:solidFill>
                          <a:effectLst/>
                          <a:latin typeface="+mn-lt"/>
                          <a:ea typeface="+mn-ea"/>
                          <a:cs typeface="+mn-cs"/>
                        </a:rPr>
                        <a:t>他）</a:t>
                      </a:r>
                      <a:endParaRPr kumimoji="1" lang="ja-JP" altLang="ja-JP" sz="1400" b="1" i="0" kern="1200" dirty="0" smtClean="0">
                        <a:solidFill>
                          <a:schemeClr val="tx1"/>
                        </a:solidFill>
                        <a:effectLst/>
                        <a:latin typeface="+mn-lt"/>
                        <a:ea typeface="+mn-ea"/>
                        <a:cs typeface="+mn-cs"/>
                      </a:endParaRPr>
                    </a:p>
                    <a:p>
                      <a:r>
                        <a:rPr kumimoji="1" lang="ja-JP" altLang="en-US" sz="1600" b="1" i="0" kern="1200" dirty="0" smtClean="0">
                          <a:solidFill>
                            <a:schemeClr val="tx1"/>
                          </a:solidFill>
                          <a:effectLst/>
                          <a:latin typeface="+mn-lt"/>
                          <a:ea typeface="+mn-ea"/>
                          <a:cs typeface="+mn-cs"/>
                        </a:rPr>
                        <a:t>　　　　　　　　　　</a:t>
                      </a:r>
                      <a:r>
                        <a:rPr kumimoji="1" lang="ja-JP" altLang="en-US" sz="1600" b="1" i="0" kern="1200" baseline="0" dirty="0" smtClean="0">
                          <a:solidFill>
                            <a:schemeClr val="tx1"/>
                          </a:solidFill>
                          <a:effectLst/>
                          <a:latin typeface="+mn-lt"/>
                          <a:ea typeface="+mn-ea"/>
                          <a:cs typeface="+mn-cs"/>
                        </a:rPr>
                        <a:t> </a:t>
                      </a:r>
                      <a:r>
                        <a:rPr kumimoji="1" lang="ja-JP" altLang="ja-JP" sz="1600" b="1" i="0" kern="1200" dirty="0" smtClean="0">
                          <a:solidFill>
                            <a:schemeClr val="tx1"/>
                          </a:solidFill>
                          <a:effectLst/>
                          <a:latin typeface="+mn-lt"/>
                          <a:ea typeface="+mn-ea"/>
                          <a:cs typeface="+mn-cs"/>
                        </a:rPr>
                        <a:t>滞在用設備</a:t>
                      </a:r>
                    </a:p>
                    <a:p>
                      <a:r>
                        <a:rPr kumimoji="1" lang="ja-JP" altLang="ja-JP" sz="1600" b="1" i="0" kern="1200" dirty="0" smtClean="0">
                          <a:solidFill>
                            <a:schemeClr val="tx1"/>
                          </a:solidFill>
                          <a:effectLst/>
                          <a:latin typeface="+mn-lt"/>
                          <a:ea typeface="+mn-ea"/>
                          <a:cs typeface="+mn-cs"/>
                        </a:rPr>
                        <a:t>　</a:t>
                      </a:r>
                      <a:r>
                        <a:rPr kumimoji="1" lang="en-US" altLang="ja-JP" sz="1600" b="1" i="0" kern="1200" dirty="0" smtClean="0">
                          <a:solidFill>
                            <a:schemeClr val="tx1"/>
                          </a:solidFill>
                          <a:effectLst/>
                          <a:latin typeface="+mn-lt"/>
                          <a:ea typeface="+mn-ea"/>
                          <a:cs typeface="+mn-cs"/>
                        </a:rPr>
                        <a:t>                               </a:t>
                      </a:r>
                      <a:r>
                        <a:rPr kumimoji="1" lang="ja-JP" altLang="en-US" sz="1600" b="1" i="0" kern="1200" dirty="0" smtClean="0">
                          <a:solidFill>
                            <a:schemeClr val="tx1"/>
                          </a:solidFill>
                          <a:effectLst/>
                          <a:latin typeface="+mn-lt"/>
                          <a:ea typeface="+mn-ea"/>
                          <a:cs typeface="+mn-cs"/>
                        </a:rPr>
                        <a:t>（</a:t>
                      </a:r>
                      <a:r>
                        <a:rPr kumimoji="1" lang="ja-JP" altLang="ja-JP" sz="1400" b="1" i="0" kern="1200" dirty="0" smtClean="0">
                          <a:solidFill>
                            <a:schemeClr val="tx1"/>
                          </a:solidFill>
                          <a:effectLst/>
                          <a:latin typeface="+mn-lt"/>
                          <a:ea typeface="+mn-ea"/>
                          <a:cs typeface="+mn-cs"/>
                        </a:rPr>
                        <a:t>入浴</a:t>
                      </a:r>
                      <a:r>
                        <a:rPr kumimoji="1" lang="ja-JP" altLang="ja-JP" sz="1400" b="1" i="0" kern="1200" dirty="0" smtClean="0">
                          <a:solidFill>
                            <a:schemeClr val="tx1"/>
                          </a:solidFill>
                          <a:effectLst/>
                          <a:latin typeface="+mn-lt"/>
                          <a:ea typeface="+mn-ea"/>
                          <a:cs typeface="+mn-cs"/>
                        </a:rPr>
                        <a:t>施設、冷蔵庫、</a:t>
                      </a:r>
                      <a:r>
                        <a:rPr kumimoji="1" lang="ja-JP" altLang="ja-JP" sz="1400" b="1" i="0" kern="1200" dirty="0" smtClean="0">
                          <a:solidFill>
                            <a:schemeClr val="tx1"/>
                          </a:solidFill>
                          <a:effectLst/>
                          <a:latin typeface="+mn-lt"/>
                          <a:ea typeface="+mn-ea"/>
                          <a:cs typeface="+mn-cs"/>
                        </a:rPr>
                        <a:t>テレビ</a:t>
                      </a:r>
                      <a:r>
                        <a:rPr kumimoji="1" lang="ja-JP" altLang="en-US" sz="1400" b="1" i="0" kern="1200" dirty="0" smtClean="0">
                          <a:solidFill>
                            <a:schemeClr val="tx1"/>
                          </a:solidFill>
                          <a:effectLst/>
                          <a:latin typeface="+mn-lt"/>
                          <a:ea typeface="+mn-ea"/>
                          <a:cs typeface="+mn-cs"/>
                        </a:rPr>
                        <a:t>他）</a:t>
                      </a:r>
                      <a:endParaRPr kumimoji="1" lang="ja-JP" altLang="ja-JP" sz="1400" b="1" i="0" kern="1200" dirty="0" smtClean="0">
                        <a:solidFill>
                          <a:schemeClr val="tx1"/>
                        </a:solidFill>
                        <a:effectLst/>
                        <a:latin typeface="+mn-lt"/>
                        <a:ea typeface="+mn-ea"/>
                        <a:cs typeface="+mn-cs"/>
                      </a:endParaRPr>
                    </a:p>
                    <a:p>
                      <a:r>
                        <a:rPr kumimoji="1" lang="ja-JP" altLang="en-US" sz="1600" b="1" i="0" u="none" strike="noStrike" kern="1200" dirty="0" smtClean="0">
                          <a:solidFill>
                            <a:schemeClr val="tx1"/>
                          </a:solidFill>
                          <a:effectLst/>
                          <a:latin typeface="+mn-lt"/>
                          <a:ea typeface="+mn-ea"/>
                          <a:cs typeface="+mn-cs"/>
                        </a:rPr>
                        <a:t>・　宿　泊　　　：　可能</a:t>
                      </a:r>
                      <a:endParaRPr kumimoji="1" lang="en-US" altLang="ja-JP" sz="1600" b="1" i="0" u="none" strike="noStrike" kern="1200" dirty="0" smtClean="0">
                        <a:solidFill>
                          <a:schemeClr val="tx1"/>
                        </a:solidFill>
                        <a:effectLst/>
                        <a:latin typeface="+mn-lt"/>
                        <a:ea typeface="+mn-ea"/>
                        <a:cs typeface="+mn-cs"/>
                      </a:endParaRPr>
                    </a:p>
                    <a:p>
                      <a:endParaRPr lang="en-US" altLang="ja-JP" sz="1600" b="1" i="0" u="none" strike="noStrike" dirty="0" smtClean="0">
                        <a:solidFill>
                          <a:srgbClr val="000000"/>
                        </a:solidFill>
                        <a:effectLst/>
                        <a:latin typeface="ＭＳ Ｐゴシック"/>
                      </a:endParaRPr>
                    </a:p>
                    <a:p>
                      <a:r>
                        <a:rPr lang="ja-JP" altLang="en-US" sz="1600" b="1" i="0" u="none" strike="noStrike" dirty="0" smtClean="0">
                          <a:solidFill>
                            <a:srgbClr val="000000"/>
                          </a:solidFill>
                          <a:effectLst/>
                          <a:latin typeface="ＭＳ Ｐゴシック"/>
                        </a:rPr>
                        <a:t>＊</a:t>
                      </a:r>
                      <a:r>
                        <a:rPr lang="ja-JP" altLang="en-US" sz="1600" b="1" i="0" u="none" strike="noStrike" dirty="0" smtClean="0">
                          <a:solidFill>
                            <a:srgbClr val="000000"/>
                          </a:solidFill>
                          <a:effectLst/>
                          <a:latin typeface="ＭＳ Ｐゴシック"/>
                        </a:rPr>
                        <a:t>　今事業</a:t>
                      </a:r>
                      <a:r>
                        <a:rPr lang="ja-JP" altLang="en-US" sz="1600" b="1" i="0" u="none" strike="noStrike" dirty="0" smtClean="0">
                          <a:solidFill>
                            <a:srgbClr val="000000"/>
                          </a:solidFill>
                          <a:effectLst/>
                          <a:latin typeface="ＭＳ Ｐゴシック"/>
                        </a:rPr>
                        <a:t>終了後は、長期滞在者向け</a:t>
                      </a:r>
                      <a:endParaRPr lang="en-US" altLang="ja-JP" sz="1600" b="1" i="0" u="none" strike="noStrike" dirty="0" smtClean="0">
                        <a:solidFill>
                          <a:srgbClr val="000000"/>
                        </a:solidFill>
                        <a:effectLst/>
                        <a:latin typeface="ＭＳ Ｐゴシック"/>
                      </a:endParaRPr>
                    </a:p>
                    <a:p>
                      <a:r>
                        <a:rPr lang="ja-JP" altLang="en-US" sz="1600" b="1" i="0" u="none" strike="noStrike" dirty="0" smtClean="0">
                          <a:solidFill>
                            <a:srgbClr val="000000"/>
                          </a:solidFill>
                          <a:effectLst/>
                          <a:latin typeface="ＭＳ Ｐゴシック"/>
                        </a:rPr>
                        <a:t>　　　コテージへ戻す</a:t>
                      </a:r>
                      <a:endParaRPr lang="ja-JP" altLang="en-US" sz="1600" b="1" i="0" u="none" strike="noStrike" dirty="0">
                        <a:solidFill>
                          <a:srgbClr val="000000"/>
                        </a:solidFill>
                        <a:effectLst/>
                        <a:latin typeface="ＭＳ Ｐゴシック"/>
                      </a:endParaRPr>
                    </a:p>
                  </a:txBody>
                  <a:tcPr marL="108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smtClean="0">
                          <a:solidFill>
                            <a:srgbClr val="000000"/>
                          </a:solidFill>
                          <a:effectLst/>
                          <a:latin typeface="ＭＳ Ｐゴシック"/>
                        </a:rPr>
                        <a:t>                                  </a:t>
                      </a:r>
                      <a:endParaRPr lang="ja-JP" altLang="en-US" sz="1600" b="0" i="0" u="none" strike="noStrike" dirty="0">
                        <a:solidFill>
                          <a:srgbClr val="000000"/>
                        </a:solidFill>
                        <a:effectLst/>
                        <a:latin typeface="ＭＳ Ｐゴシック"/>
                      </a:endParaRPr>
                    </a:p>
                  </a:txBody>
                  <a:tcPr marL="108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1"/>
                  </a:ext>
                </a:extLst>
              </a:tr>
              <a:tr h="1830815">
                <a:tc vMerge="1">
                  <a:txBody>
                    <a:bodyPr/>
                    <a:lstStyle/>
                    <a:p>
                      <a:pPr algn="l" fontAlgn="ctr"/>
                      <a:endParaRPr lang="en-US" altLang="ja-JP" sz="1400" b="0" i="1" u="none" strike="noStrike" dirty="0">
                        <a:solidFill>
                          <a:srgbClr val="000000"/>
                        </a:solidFill>
                        <a:effectLst/>
                        <a:latin typeface="ＭＳ Ｐゴシック"/>
                      </a:endParaRPr>
                    </a:p>
                  </a:txBody>
                  <a:tcPr marL="108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600" b="0" i="0" u="none" strike="noStrike" dirty="0" smtClean="0">
                          <a:solidFill>
                            <a:srgbClr val="000000"/>
                          </a:solidFill>
                          <a:effectLst/>
                          <a:latin typeface="ＭＳ Ｐゴシック"/>
                        </a:rPr>
                        <a:t>                                        </a:t>
                      </a:r>
                      <a:endParaRPr lang="ja-JP" altLang="en-US" sz="1600" b="0" i="0" u="none" strike="noStrike" dirty="0">
                        <a:solidFill>
                          <a:srgbClr val="000000"/>
                        </a:solidFill>
                        <a:effectLst/>
                        <a:latin typeface="ＭＳ Ｐゴシック"/>
                      </a:endParaRPr>
                    </a:p>
                  </a:txBody>
                  <a:tcPr marL="108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2"/>
                  </a:ext>
                </a:extLst>
              </a:tr>
              <a:tr h="1563932">
                <a:tc vMerge="1">
                  <a:txBody>
                    <a:bodyPr/>
                    <a:lstStyle/>
                    <a:p>
                      <a:pPr algn="l" fontAlgn="ctr"/>
                      <a:endParaRPr lang="ja-JP" altLang="en-US" sz="1600" b="0" i="0" u="none" strike="noStrike" dirty="0">
                        <a:solidFill>
                          <a:srgbClr val="000000"/>
                        </a:solidFill>
                        <a:effectLst/>
                        <a:latin typeface="ＭＳ Ｐゴシック"/>
                      </a:endParaRPr>
                    </a:p>
                  </a:txBody>
                  <a:tcPr marL="108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ja-JP" altLang="en-US" sz="1600" b="0" i="0" u="none" strike="noStrike" dirty="0">
                        <a:solidFill>
                          <a:srgbClr val="000000"/>
                        </a:solidFill>
                        <a:effectLst/>
                        <a:latin typeface="ＭＳ Ｐゴシック"/>
                      </a:endParaRPr>
                    </a:p>
                  </a:txBody>
                  <a:tcPr marL="108000" marR="72000" marT="36000" marB="3600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 xmlns:a16="http://schemas.microsoft.com/office/drawing/2014/main" val="10003"/>
                  </a:ext>
                </a:extLst>
              </a:tr>
            </a:tbl>
          </a:graphicData>
        </a:graphic>
      </p:graphicFrame>
      <p:sp>
        <p:nvSpPr>
          <p:cNvPr id="12" name="タイトル 3"/>
          <p:cNvSpPr>
            <a:spLocks noGrp="1"/>
          </p:cNvSpPr>
          <p:nvPr>
            <p:ph type="title"/>
          </p:nvPr>
        </p:nvSpPr>
        <p:spPr>
          <a:xfrm>
            <a:off x="144240" y="162223"/>
            <a:ext cx="9073008" cy="576064"/>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a:lnSpc>
                <a:spcPts val="2300"/>
              </a:lnSpc>
              <a:spcBef>
                <a:spcPts val="0"/>
              </a:spcBef>
            </a:pPr>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お試し勤務地一覧</a:t>
            </a:r>
          </a:p>
        </p:txBody>
      </p:sp>
      <p:pic>
        <p:nvPicPr>
          <p:cNvPr id="5" name="図 4"/>
          <p:cNvPicPr/>
          <p:nvPr/>
        </p:nvPicPr>
        <p:blipFill>
          <a:blip r:embed="rId3" cstate="print">
            <a:extLst>
              <a:ext uri="{28A0092B-C50C-407E-A947-70E740481C1C}">
                <a14:useLocalDpi xmlns:a14="http://schemas.microsoft.com/office/drawing/2010/main" val="0"/>
              </a:ext>
            </a:extLst>
          </a:blip>
          <a:stretch>
            <a:fillRect/>
          </a:stretch>
        </p:blipFill>
        <p:spPr>
          <a:xfrm>
            <a:off x="4824761" y="1746400"/>
            <a:ext cx="1800200" cy="1199618"/>
          </a:xfrm>
          <a:prstGeom prst="rect">
            <a:avLst/>
          </a:prstGeom>
        </p:spPr>
      </p:pic>
      <p:pic>
        <p:nvPicPr>
          <p:cNvPr id="6" name="図 5"/>
          <p:cNvPicPr/>
          <p:nvPr/>
        </p:nvPicPr>
        <p:blipFill>
          <a:blip r:embed="rId4" cstate="print">
            <a:extLst>
              <a:ext uri="{28A0092B-C50C-407E-A947-70E740481C1C}">
                <a14:useLocalDpi xmlns:a14="http://schemas.microsoft.com/office/drawing/2010/main" val="0"/>
              </a:ext>
            </a:extLst>
          </a:blip>
          <a:stretch>
            <a:fillRect/>
          </a:stretch>
        </p:blipFill>
        <p:spPr>
          <a:xfrm>
            <a:off x="6840984" y="1746401"/>
            <a:ext cx="1800200" cy="1199620"/>
          </a:xfrm>
          <a:prstGeom prst="rect">
            <a:avLst/>
          </a:prstGeom>
        </p:spPr>
      </p:pic>
      <p:pic>
        <p:nvPicPr>
          <p:cNvPr id="8" name="図 7"/>
          <p:cNvPicPr/>
          <p:nvPr/>
        </p:nvPicPr>
        <p:blipFill>
          <a:blip r:embed="rId5" cstate="print">
            <a:extLst>
              <a:ext uri="{28A0092B-C50C-407E-A947-70E740481C1C}">
                <a14:useLocalDpi xmlns:a14="http://schemas.microsoft.com/office/drawing/2010/main" val="0"/>
              </a:ext>
            </a:extLst>
          </a:blip>
          <a:stretch>
            <a:fillRect/>
          </a:stretch>
        </p:blipFill>
        <p:spPr>
          <a:xfrm rot="16200000">
            <a:off x="4608227" y="3575588"/>
            <a:ext cx="1469659" cy="979635"/>
          </a:xfrm>
          <a:prstGeom prst="rect">
            <a:avLst/>
          </a:prstGeom>
        </p:spPr>
      </p:pic>
      <p:pic>
        <p:nvPicPr>
          <p:cNvPr id="9" name="図 8"/>
          <p:cNvPicPr/>
          <p:nvPr/>
        </p:nvPicPr>
        <p:blipFill>
          <a:blip r:embed="rId6" cstate="print">
            <a:extLst>
              <a:ext uri="{28A0092B-C50C-407E-A947-70E740481C1C}">
                <a14:useLocalDpi xmlns:a14="http://schemas.microsoft.com/office/drawing/2010/main" val="0"/>
              </a:ext>
            </a:extLst>
          </a:blip>
          <a:stretch>
            <a:fillRect/>
          </a:stretch>
        </p:blipFill>
        <p:spPr>
          <a:xfrm rot="16200000">
            <a:off x="6113045" y="3571059"/>
            <a:ext cx="1455877" cy="970721"/>
          </a:xfrm>
          <a:prstGeom prst="rect">
            <a:avLst/>
          </a:prstGeom>
        </p:spPr>
      </p:pic>
      <p:pic>
        <p:nvPicPr>
          <p:cNvPr id="10" name="図 9"/>
          <p:cNvPicPr/>
          <p:nvPr/>
        </p:nvPicPr>
        <p:blipFill>
          <a:blip r:embed="rId7" cstate="print">
            <a:extLst>
              <a:ext uri="{28A0092B-C50C-407E-A947-70E740481C1C}">
                <a14:useLocalDpi xmlns:a14="http://schemas.microsoft.com/office/drawing/2010/main" val="0"/>
              </a:ext>
            </a:extLst>
          </a:blip>
          <a:stretch>
            <a:fillRect/>
          </a:stretch>
        </p:blipFill>
        <p:spPr>
          <a:xfrm>
            <a:off x="7849095" y="3330575"/>
            <a:ext cx="843195" cy="1496201"/>
          </a:xfrm>
          <a:prstGeom prst="rect">
            <a:avLst/>
          </a:prstGeom>
        </p:spPr>
      </p:pic>
      <p:pic>
        <p:nvPicPr>
          <p:cNvPr id="11" name="図 10"/>
          <p:cNvPicPr/>
          <p:nvPr/>
        </p:nvPicPr>
        <p:blipFill>
          <a:blip r:embed="rId8" cstate="print">
            <a:extLst>
              <a:ext uri="{28A0092B-C50C-407E-A947-70E740481C1C}">
                <a14:useLocalDpi xmlns:a14="http://schemas.microsoft.com/office/drawing/2010/main" val="0"/>
              </a:ext>
            </a:extLst>
          </a:blip>
          <a:stretch>
            <a:fillRect/>
          </a:stretch>
        </p:blipFill>
        <p:spPr>
          <a:xfrm>
            <a:off x="7032463" y="5114808"/>
            <a:ext cx="1659827" cy="1244870"/>
          </a:xfrm>
          <a:prstGeom prst="rect">
            <a:avLst/>
          </a:prstGeom>
        </p:spPr>
      </p:pic>
      <p:pic>
        <p:nvPicPr>
          <p:cNvPr id="13" name="図 12"/>
          <p:cNvPicPr/>
          <p:nvPr/>
        </p:nvPicPr>
        <p:blipFill>
          <a:blip r:embed="rId9" cstate="print">
            <a:extLst>
              <a:ext uri="{28A0092B-C50C-407E-A947-70E740481C1C}">
                <a14:useLocalDpi xmlns:a14="http://schemas.microsoft.com/office/drawing/2010/main" val="0"/>
              </a:ext>
            </a:extLst>
          </a:blip>
          <a:stretch>
            <a:fillRect/>
          </a:stretch>
        </p:blipFill>
        <p:spPr>
          <a:xfrm>
            <a:off x="5004781" y="5098432"/>
            <a:ext cx="1440159" cy="1261246"/>
          </a:xfrm>
          <a:prstGeom prst="rect">
            <a:avLst/>
          </a:prstGeom>
        </p:spPr>
      </p:pic>
      <p:sp>
        <p:nvSpPr>
          <p:cNvPr id="2" name="テキスト ボックス 1"/>
          <p:cNvSpPr txBox="1"/>
          <p:nvPr/>
        </p:nvSpPr>
        <p:spPr>
          <a:xfrm>
            <a:off x="5249283" y="2983093"/>
            <a:ext cx="1195657" cy="276999"/>
          </a:xfrm>
          <a:prstGeom prst="rect">
            <a:avLst/>
          </a:prstGeom>
          <a:noFill/>
        </p:spPr>
        <p:txBody>
          <a:bodyPr wrap="square" rtlCol="0">
            <a:spAutoFit/>
          </a:bodyPr>
          <a:lstStyle/>
          <a:p>
            <a:r>
              <a:rPr kumimoji="1" lang="ja-JP" altLang="en-US" sz="1200" dirty="0" smtClean="0"/>
              <a:t>コテージ外観</a:t>
            </a:r>
            <a:endParaRPr kumimoji="1" lang="ja-JP" altLang="en-US" sz="1200" dirty="0"/>
          </a:p>
        </p:txBody>
      </p:sp>
      <p:sp>
        <p:nvSpPr>
          <p:cNvPr id="14" name="テキスト ボックス 13"/>
          <p:cNvSpPr txBox="1"/>
          <p:nvPr/>
        </p:nvSpPr>
        <p:spPr>
          <a:xfrm>
            <a:off x="7251266" y="2983092"/>
            <a:ext cx="1195657" cy="276999"/>
          </a:xfrm>
          <a:prstGeom prst="rect">
            <a:avLst/>
          </a:prstGeom>
          <a:noFill/>
        </p:spPr>
        <p:txBody>
          <a:bodyPr wrap="square" rtlCol="0">
            <a:spAutoFit/>
          </a:bodyPr>
          <a:lstStyle/>
          <a:p>
            <a:r>
              <a:rPr kumimoji="1" lang="ja-JP" altLang="en-US" sz="1200" dirty="0" smtClean="0"/>
              <a:t>コテージ入口</a:t>
            </a:r>
            <a:endParaRPr kumimoji="1" lang="ja-JP" altLang="en-US" sz="1200" dirty="0"/>
          </a:p>
        </p:txBody>
      </p:sp>
      <p:sp>
        <p:nvSpPr>
          <p:cNvPr id="15" name="テキスト ボックス 14"/>
          <p:cNvSpPr txBox="1"/>
          <p:nvPr/>
        </p:nvSpPr>
        <p:spPr>
          <a:xfrm>
            <a:off x="4824761" y="4800235"/>
            <a:ext cx="1195657" cy="276999"/>
          </a:xfrm>
          <a:prstGeom prst="rect">
            <a:avLst/>
          </a:prstGeom>
          <a:noFill/>
        </p:spPr>
        <p:txBody>
          <a:bodyPr wrap="square" rtlCol="0">
            <a:spAutoFit/>
          </a:bodyPr>
          <a:lstStyle/>
          <a:p>
            <a:r>
              <a:rPr kumimoji="1" lang="ja-JP" altLang="en-US" sz="1200" dirty="0" smtClean="0"/>
              <a:t>作業スペース</a:t>
            </a:r>
            <a:endParaRPr kumimoji="1" lang="ja-JP" altLang="en-US" sz="1200" dirty="0"/>
          </a:p>
        </p:txBody>
      </p:sp>
      <p:sp>
        <p:nvSpPr>
          <p:cNvPr id="16" name="テキスト ボックス 15"/>
          <p:cNvSpPr txBox="1"/>
          <p:nvPr/>
        </p:nvSpPr>
        <p:spPr>
          <a:xfrm>
            <a:off x="6355623" y="4800234"/>
            <a:ext cx="1195657" cy="276999"/>
          </a:xfrm>
          <a:prstGeom prst="rect">
            <a:avLst/>
          </a:prstGeom>
          <a:noFill/>
        </p:spPr>
        <p:txBody>
          <a:bodyPr wrap="square" rtlCol="0">
            <a:spAutoFit/>
          </a:bodyPr>
          <a:lstStyle/>
          <a:p>
            <a:r>
              <a:rPr kumimoji="1" lang="ja-JP" altLang="en-US" sz="1200" dirty="0" smtClean="0"/>
              <a:t>レストスペース</a:t>
            </a:r>
            <a:endParaRPr kumimoji="1" lang="ja-JP" altLang="en-US" sz="1200" dirty="0"/>
          </a:p>
        </p:txBody>
      </p:sp>
      <p:sp>
        <p:nvSpPr>
          <p:cNvPr id="17" name="テキスト ボックス 16"/>
          <p:cNvSpPr txBox="1"/>
          <p:nvPr/>
        </p:nvSpPr>
        <p:spPr>
          <a:xfrm>
            <a:off x="7741084" y="4811392"/>
            <a:ext cx="1195657" cy="276999"/>
          </a:xfrm>
          <a:prstGeom prst="rect">
            <a:avLst/>
          </a:prstGeom>
          <a:noFill/>
        </p:spPr>
        <p:txBody>
          <a:bodyPr wrap="square" rtlCol="0">
            <a:spAutoFit/>
          </a:bodyPr>
          <a:lstStyle/>
          <a:p>
            <a:r>
              <a:rPr kumimoji="1" lang="ja-JP" altLang="en-US" sz="1200" dirty="0" smtClean="0"/>
              <a:t>作業風景</a:t>
            </a:r>
            <a:endParaRPr kumimoji="1" lang="ja-JP" altLang="en-US" sz="1200" dirty="0"/>
          </a:p>
        </p:txBody>
      </p:sp>
      <p:sp>
        <p:nvSpPr>
          <p:cNvPr id="18" name="テキスト ボックス 17"/>
          <p:cNvSpPr txBox="1"/>
          <p:nvPr/>
        </p:nvSpPr>
        <p:spPr>
          <a:xfrm>
            <a:off x="5004781" y="6345700"/>
            <a:ext cx="1195657" cy="276999"/>
          </a:xfrm>
          <a:prstGeom prst="rect">
            <a:avLst/>
          </a:prstGeom>
          <a:noFill/>
        </p:spPr>
        <p:txBody>
          <a:bodyPr wrap="square" rtlCol="0">
            <a:spAutoFit/>
          </a:bodyPr>
          <a:lstStyle/>
          <a:p>
            <a:r>
              <a:rPr kumimoji="1" lang="ja-JP" altLang="en-US" sz="1200" dirty="0" smtClean="0"/>
              <a:t>内部レイアウト</a:t>
            </a:r>
            <a:endParaRPr kumimoji="1" lang="ja-JP" altLang="en-US" sz="1200" dirty="0"/>
          </a:p>
        </p:txBody>
      </p:sp>
      <p:sp>
        <p:nvSpPr>
          <p:cNvPr id="19" name="テキスト ボックス 18"/>
          <p:cNvSpPr txBox="1"/>
          <p:nvPr/>
        </p:nvSpPr>
        <p:spPr>
          <a:xfrm>
            <a:off x="7025386" y="6362355"/>
            <a:ext cx="1831822" cy="276999"/>
          </a:xfrm>
          <a:prstGeom prst="rect">
            <a:avLst/>
          </a:prstGeom>
          <a:noFill/>
        </p:spPr>
        <p:txBody>
          <a:bodyPr wrap="square" rtlCol="0">
            <a:spAutoFit/>
          </a:bodyPr>
          <a:lstStyle/>
          <a:p>
            <a:r>
              <a:rPr kumimoji="1" lang="ja-JP" altLang="en-US" sz="1200" dirty="0" smtClean="0"/>
              <a:t>徒歩</a:t>
            </a:r>
            <a:r>
              <a:rPr kumimoji="1" lang="en-US" altLang="ja-JP" sz="1200" dirty="0" smtClean="0"/>
              <a:t>30</a:t>
            </a:r>
            <a:r>
              <a:rPr kumimoji="1" lang="ja-JP" altLang="en-US" sz="1200" dirty="0" smtClean="0"/>
              <a:t>秒に喜念浜海岸</a:t>
            </a:r>
            <a:endParaRPr kumimoji="1" lang="ja-JP" altLang="en-US" sz="1200" dirty="0"/>
          </a:p>
        </p:txBody>
      </p:sp>
    </p:spTree>
    <p:extLst>
      <p:ext uri="{BB962C8B-B14F-4D97-AF65-F5344CB8AC3E}">
        <p14:creationId xmlns:p14="http://schemas.microsoft.com/office/powerpoint/2010/main" val="4281555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p:cNvSpPr>
            <a:spLocks noGrp="1"/>
          </p:cNvSpPr>
          <p:nvPr>
            <p:ph type="title"/>
          </p:nvPr>
        </p:nvSpPr>
        <p:spPr>
          <a:xfrm>
            <a:off x="144240" y="162223"/>
            <a:ext cx="9073008" cy="576064"/>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a:lnSpc>
                <a:spcPts val="2300"/>
              </a:lnSpc>
              <a:spcBef>
                <a:spcPts val="0"/>
              </a:spcBef>
            </a:pPr>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お試し勤務の誘引のための取組内容</a:t>
            </a:r>
          </a:p>
        </p:txBody>
      </p:sp>
      <p:sp>
        <p:nvSpPr>
          <p:cNvPr id="3" name="テキスト ボックス 2"/>
          <p:cNvSpPr txBox="1"/>
          <p:nvPr/>
        </p:nvSpPr>
        <p:spPr>
          <a:xfrm>
            <a:off x="146861" y="1314351"/>
            <a:ext cx="8872536" cy="4339650"/>
          </a:xfrm>
          <a:prstGeom prst="rect">
            <a:avLst/>
          </a:prstGeom>
          <a:solidFill>
            <a:schemeClr val="bg1"/>
          </a:solidFill>
        </p:spPr>
        <p:txBody>
          <a:bodyPr wrap="square" rtlCol="0">
            <a:spAutoFit/>
          </a:bodyPr>
          <a:lstStyle/>
          <a:p>
            <a:r>
              <a:rPr lang="ja-JP" altLang="en-US" b="1" dirty="0" smtClean="0"/>
              <a:t>　　</a:t>
            </a:r>
            <a:r>
              <a:rPr lang="ja-JP" altLang="ja-JP" b="1" dirty="0" smtClean="0"/>
              <a:t>①</a:t>
            </a:r>
            <a:r>
              <a:rPr lang="ja-JP" altLang="en-US" b="1" dirty="0" smtClean="0"/>
              <a:t>　</a:t>
            </a:r>
            <a:r>
              <a:rPr lang="ja-JP" altLang="ja-JP" b="1" dirty="0" smtClean="0"/>
              <a:t>総務省</a:t>
            </a:r>
            <a:r>
              <a:rPr lang="ja-JP" altLang="ja-JP" b="1" dirty="0"/>
              <a:t>実施のマッチング調査結果等を活用し</a:t>
            </a:r>
            <a:r>
              <a:rPr lang="ja-JP" altLang="ja-JP" b="1" dirty="0" smtClean="0"/>
              <a:t>誘引</a:t>
            </a:r>
            <a:endParaRPr lang="en-US" altLang="ja-JP" b="1" dirty="0" smtClean="0"/>
          </a:p>
          <a:p>
            <a:endParaRPr lang="ja-JP" altLang="ja-JP" b="1" dirty="0"/>
          </a:p>
          <a:p>
            <a:r>
              <a:rPr lang="ja-JP" altLang="en-US" dirty="0" smtClean="0"/>
              <a:t>　　　</a:t>
            </a:r>
            <a:r>
              <a:rPr lang="ja-JP" altLang="ja-JP" dirty="0" smtClean="0"/>
              <a:t>・</a:t>
            </a:r>
            <a:r>
              <a:rPr lang="en-US" altLang="ja-JP" dirty="0"/>
              <a:t>4</a:t>
            </a:r>
            <a:r>
              <a:rPr lang="ja-JP" altLang="ja-JP" dirty="0"/>
              <a:t>月</a:t>
            </a:r>
            <a:r>
              <a:rPr lang="en-US" altLang="ja-JP" dirty="0"/>
              <a:t>24</a:t>
            </a:r>
            <a:r>
              <a:rPr lang="ja-JP" altLang="ja-JP" dirty="0"/>
              <a:t>日サテライトオフィス交流</a:t>
            </a:r>
            <a:r>
              <a:rPr lang="ja-JP" altLang="ja-JP" dirty="0" smtClean="0"/>
              <a:t>セミナー</a:t>
            </a:r>
            <a:r>
              <a:rPr lang="ja-JP" altLang="en-US" dirty="0" smtClean="0"/>
              <a:t>において、</a:t>
            </a:r>
            <a:r>
              <a:rPr lang="ja-JP" altLang="ja-JP" dirty="0" smtClean="0"/>
              <a:t>伊仙町ブース</a:t>
            </a:r>
            <a:r>
              <a:rPr lang="ja-JP" altLang="en-US" dirty="0" smtClean="0"/>
              <a:t>へ</a:t>
            </a:r>
            <a:r>
              <a:rPr lang="ja-JP" altLang="ja-JP" dirty="0" smtClean="0"/>
              <a:t>コンタクト</a:t>
            </a:r>
            <a:r>
              <a:rPr lang="ja-JP" altLang="ja-JP" dirty="0" smtClean="0"/>
              <a:t>した企業</a:t>
            </a:r>
            <a:endParaRPr lang="ja-JP" altLang="ja-JP" dirty="0"/>
          </a:p>
          <a:p>
            <a:r>
              <a:rPr lang="ja-JP" altLang="en-US" dirty="0" smtClean="0"/>
              <a:t>　　　</a:t>
            </a:r>
            <a:r>
              <a:rPr lang="ja-JP" altLang="ja-JP" dirty="0" smtClean="0"/>
              <a:t>・</a:t>
            </a:r>
            <a:r>
              <a:rPr lang="ja-JP" altLang="ja-JP" dirty="0"/>
              <a:t>総務省実施のマッチング調査において伊仙町を希望した</a:t>
            </a:r>
            <a:r>
              <a:rPr lang="ja-JP" altLang="ja-JP" dirty="0" smtClean="0"/>
              <a:t>企業</a:t>
            </a:r>
            <a:endParaRPr lang="en-US" altLang="ja-JP" dirty="0" smtClean="0"/>
          </a:p>
          <a:p>
            <a:endParaRPr lang="ja-JP" altLang="ja-JP" dirty="0"/>
          </a:p>
          <a:p>
            <a:r>
              <a:rPr lang="ja-JP" altLang="en-US" b="1" dirty="0" smtClean="0"/>
              <a:t>　　</a:t>
            </a:r>
            <a:r>
              <a:rPr lang="ja-JP" altLang="ja-JP" b="1" dirty="0" smtClean="0"/>
              <a:t>②</a:t>
            </a:r>
            <a:r>
              <a:rPr lang="ja-JP" altLang="en-US" b="1" dirty="0" smtClean="0"/>
              <a:t>　</a:t>
            </a:r>
            <a:r>
              <a:rPr lang="ja-JP" altLang="ja-JP" b="1" dirty="0" smtClean="0"/>
              <a:t>丸の内</a:t>
            </a:r>
            <a:r>
              <a:rPr lang="ja-JP" altLang="ja-JP" b="1" dirty="0"/>
              <a:t>プラチナ大学（</a:t>
            </a:r>
            <a:r>
              <a:rPr lang="ja-JP" altLang="ja-JP" b="1" dirty="0" smtClean="0"/>
              <a:t>＊</a:t>
            </a:r>
            <a:r>
              <a:rPr lang="en-US" altLang="ja-JP" b="1" dirty="0" smtClean="0"/>
              <a:t>1</a:t>
            </a:r>
            <a:r>
              <a:rPr lang="ja-JP" altLang="ja-JP" b="1" dirty="0" smtClean="0"/>
              <a:t>）</a:t>
            </a:r>
            <a:r>
              <a:rPr lang="ja-JP" altLang="ja-JP" b="1" dirty="0"/>
              <a:t>及び中野産業推進振興機構（</a:t>
            </a:r>
            <a:r>
              <a:rPr lang="ja-JP" altLang="ja-JP" b="1" dirty="0" smtClean="0"/>
              <a:t>＊</a:t>
            </a:r>
            <a:r>
              <a:rPr lang="en-US" altLang="ja-JP" b="1" dirty="0" smtClean="0"/>
              <a:t>2</a:t>
            </a:r>
            <a:r>
              <a:rPr lang="ja-JP" altLang="ja-JP" b="1" dirty="0" smtClean="0"/>
              <a:t>）</a:t>
            </a:r>
            <a:r>
              <a:rPr lang="ja-JP" altLang="ja-JP" b="1" dirty="0"/>
              <a:t>会員の中から</a:t>
            </a:r>
            <a:r>
              <a:rPr lang="ja-JP" altLang="ja-JP" b="1" dirty="0" smtClean="0"/>
              <a:t>伊仙町</a:t>
            </a:r>
            <a:endParaRPr lang="en-US" altLang="ja-JP" b="1" dirty="0" smtClean="0"/>
          </a:p>
          <a:p>
            <a:r>
              <a:rPr lang="ja-JP" altLang="en-US" b="1" dirty="0" smtClean="0"/>
              <a:t>　　</a:t>
            </a:r>
            <a:r>
              <a:rPr lang="ja-JP" altLang="en-US" b="1" dirty="0"/>
              <a:t>　</a:t>
            </a:r>
            <a:r>
              <a:rPr lang="ja-JP" altLang="en-US" b="1" dirty="0" smtClean="0"/>
              <a:t>　 </a:t>
            </a:r>
            <a:r>
              <a:rPr lang="ja-JP" altLang="ja-JP" b="1" dirty="0" smtClean="0"/>
              <a:t>視察</a:t>
            </a:r>
            <a:r>
              <a:rPr lang="ja-JP" altLang="en-US" b="1" dirty="0" smtClean="0"/>
              <a:t>経験のある</a:t>
            </a:r>
            <a:r>
              <a:rPr lang="ja-JP" altLang="ja-JP" b="1" dirty="0" smtClean="0"/>
              <a:t>企業</a:t>
            </a:r>
            <a:r>
              <a:rPr lang="ja-JP" altLang="ja-JP" b="1" dirty="0"/>
              <a:t>を中心に案内</a:t>
            </a:r>
          </a:p>
          <a:p>
            <a:r>
              <a:rPr lang="ja-JP" altLang="ja-JP" dirty="0"/>
              <a:t>　　</a:t>
            </a:r>
            <a:r>
              <a:rPr lang="ja-JP" altLang="en-US" dirty="0" smtClean="0"/>
              <a:t>　</a:t>
            </a:r>
            <a:r>
              <a:rPr lang="ja-JP" altLang="ja-JP" sz="1400" dirty="0" smtClean="0"/>
              <a:t>＊</a:t>
            </a:r>
            <a:r>
              <a:rPr lang="en-US" altLang="ja-JP" sz="1400" dirty="0"/>
              <a:t>1</a:t>
            </a:r>
            <a:r>
              <a:rPr lang="ja-JP" altLang="ja-JP" sz="1400" dirty="0"/>
              <a:t>　一般社団法人エコッツエリア協会主催の社会人向けキャリア講座</a:t>
            </a:r>
            <a:r>
              <a:rPr lang="ja-JP" altLang="ja-JP" sz="1400" dirty="0" smtClean="0"/>
              <a:t>。</a:t>
            </a:r>
            <a:r>
              <a:rPr lang="ja-JP" altLang="en-US" sz="1400" dirty="0" smtClean="0"/>
              <a:t>全</a:t>
            </a:r>
            <a:r>
              <a:rPr lang="ja-JP" altLang="ja-JP" sz="1400" dirty="0" smtClean="0"/>
              <a:t>受講生</a:t>
            </a:r>
            <a:r>
              <a:rPr lang="en-US" altLang="ja-JP" sz="1400" dirty="0" smtClean="0"/>
              <a:t>45</a:t>
            </a:r>
            <a:r>
              <a:rPr lang="ja-JP" altLang="en-US" sz="1400" dirty="0" smtClean="0"/>
              <a:t>人中、</a:t>
            </a:r>
            <a:r>
              <a:rPr lang="en-US" altLang="ja-JP" sz="1400" dirty="0" smtClean="0"/>
              <a:t>15</a:t>
            </a:r>
            <a:r>
              <a:rPr lang="ja-JP" altLang="ja-JP" sz="1400" dirty="0"/>
              <a:t>人が</a:t>
            </a:r>
            <a:r>
              <a:rPr lang="ja-JP" altLang="ja-JP" sz="1400" dirty="0" smtClean="0"/>
              <a:t>講座の</a:t>
            </a:r>
            <a:r>
              <a:rPr lang="ja-JP" altLang="ja-JP" sz="1400" dirty="0" smtClean="0"/>
              <a:t>一環</a:t>
            </a:r>
            <a:r>
              <a:rPr lang="ja-JP" altLang="en-US" sz="1400" dirty="0" smtClean="0"/>
              <a:t>　　　　</a:t>
            </a:r>
            <a:endParaRPr lang="en-US" altLang="ja-JP" sz="1400" dirty="0" smtClean="0"/>
          </a:p>
          <a:p>
            <a:r>
              <a:rPr lang="ja-JP" altLang="en-US" sz="1400" dirty="0"/>
              <a:t>　</a:t>
            </a:r>
            <a:r>
              <a:rPr lang="ja-JP" altLang="en-US" sz="1400" dirty="0" smtClean="0"/>
              <a:t>　　　　　　</a:t>
            </a:r>
            <a:r>
              <a:rPr lang="ja-JP" altLang="ja-JP" sz="1400" dirty="0" smtClean="0"/>
              <a:t>と</a:t>
            </a:r>
            <a:r>
              <a:rPr lang="ja-JP" altLang="ja-JP" sz="1400" dirty="0" smtClean="0"/>
              <a:t>して</a:t>
            </a:r>
            <a:r>
              <a:rPr lang="ja-JP" altLang="en-US" sz="1400" dirty="0" smtClean="0"/>
              <a:t>Ｈ</a:t>
            </a:r>
            <a:r>
              <a:rPr lang="en-US" altLang="ja-JP" sz="1400" dirty="0" smtClean="0"/>
              <a:t>28</a:t>
            </a:r>
            <a:r>
              <a:rPr lang="ja-JP" altLang="en-US" sz="1400" dirty="0" smtClean="0"/>
              <a:t>年に</a:t>
            </a:r>
            <a:r>
              <a:rPr lang="ja-JP" altLang="ja-JP" sz="1400" dirty="0" smtClean="0"/>
              <a:t>伊仙町</a:t>
            </a:r>
            <a:r>
              <a:rPr lang="ja-JP" altLang="ja-JP" sz="1400" dirty="0"/>
              <a:t>を視察訪問。</a:t>
            </a:r>
          </a:p>
          <a:p>
            <a:r>
              <a:rPr lang="ja-JP" altLang="ja-JP" sz="1400" dirty="0"/>
              <a:t>　</a:t>
            </a:r>
            <a:r>
              <a:rPr lang="ja-JP" altLang="en-US" sz="1400" dirty="0" smtClean="0"/>
              <a:t>　　</a:t>
            </a:r>
            <a:r>
              <a:rPr lang="ja-JP" altLang="ja-JP" sz="1400" dirty="0"/>
              <a:t>　</a:t>
            </a:r>
            <a:r>
              <a:rPr lang="ja-JP" altLang="ja-JP" sz="1400" dirty="0" smtClean="0"/>
              <a:t>＊</a:t>
            </a:r>
            <a:r>
              <a:rPr lang="en-US" altLang="ja-JP" sz="1400" dirty="0" smtClean="0"/>
              <a:t>2</a:t>
            </a:r>
            <a:r>
              <a:rPr lang="ja-JP" altLang="ja-JP" sz="1400" dirty="0"/>
              <a:t>　中野区内のＩＣＴ関連におけるコンテンツ産業の振興及び集積を推進する為の機構</a:t>
            </a:r>
            <a:r>
              <a:rPr lang="ja-JP" altLang="ja-JP" sz="1400" dirty="0" smtClean="0"/>
              <a:t>。</a:t>
            </a:r>
            <a:endParaRPr lang="en-US" altLang="ja-JP" sz="1400" dirty="0" smtClean="0"/>
          </a:p>
          <a:p>
            <a:endParaRPr lang="ja-JP" altLang="ja-JP" sz="1400" dirty="0"/>
          </a:p>
          <a:p>
            <a:r>
              <a:rPr lang="ja-JP" altLang="en-US" b="1" dirty="0" smtClean="0"/>
              <a:t>　　</a:t>
            </a:r>
            <a:r>
              <a:rPr lang="ja-JP" altLang="ja-JP" b="1" dirty="0" smtClean="0"/>
              <a:t>③</a:t>
            </a:r>
            <a:r>
              <a:rPr lang="ja-JP" altLang="en-US" b="1" dirty="0" smtClean="0"/>
              <a:t>　</a:t>
            </a:r>
            <a:r>
              <a:rPr lang="ja-JP" altLang="ja-JP" b="1" dirty="0" smtClean="0"/>
              <a:t>伊仙町</a:t>
            </a:r>
            <a:r>
              <a:rPr lang="ja-JP" altLang="ja-JP" b="1" dirty="0"/>
              <a:t>とこれまでにコンタクト済み、及び郷友会関係企業に</a:t>
            </a:r>
            <a:r>
              <a:rPr lang="ja-JP" altLang="ja-JP" b="1" dirty="0" smtClean="0"/>
              <a:t>案内</a:t>
            </a:r>
            <a:endParaRPr lang="en-US" altLang="ja-JP" b="1" dirty="0" smtClean="0"/>
          </a:p>
          <a:p>
            <a:endParaRPr lang="ja-JP" altLang="ja-JP" dirty="0"/>
          </a:p>
          <a:p>
            <a:r>
              <a:rPr lang="ja-JP" altLang="en-US" b="1" dirty="0" smtClean="0"/>
              <a:t>　　</a:t>
            </a:r>
            <a:r>
              <a:rPr lang="ja-JP" altLang="ja-JP" b="1" dirty="0" smtClean="0"/>
              <a:t>④</a:t>
            </a:r>
            <a:r>
              <a:rPr lang="ja-JP" altLang="en-US" b="1" dirty="0" smtClean="0"/>
              <a:t>　</a:t>
            </a:r>
            <a:r>
              <a:rPr lang="ja-JP" altLang="ja-JP" b="1" dirty="0" smtClean="0"/>
              <a:t>再委託事</a:t>
            </a:r>
            <a:r>
              <a:rPr lang="ja-JP" altLang="ja-JP" b="1" dirty="0"/>
              <a:t>業者独自のネットワークによる誘引</a:t>
            </a:r>
          </a:p>
          <a:p>
            <a:endParaRPr lang="en-US" altLang="ja-JP" dirty="0" smtClean="0">
              <a:solidFill>
                <a:srgbClr val="FF0000"/>
              </a:solidFill>
            </a:endParaRPr>
          </a:p>
          <a:p>
            <a:endParaRPr lang="en-US" altLang="ja-JP" dirty="0">
              <a:solidFill>
                <a:srgbClr val="FF0000"/>
              </a:solidFill>
            </a:endParaRPr>
          </a:p>
        </p:txBody>
      </p:sp>
    </p:spTree>
    <p:extLst>
      <p:ext uri="{BB962C8B-B14F-4D97-AF65-F5344CB8AC3E}">
        <p14:creationId xmlns:p14="http://schemas.microsoft.com/office/powerpoint/2010/main" val="420432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p:cNvSpPr>
            <a:spLocks noGrp="1"/>
          </p:cNvSpPr>
          <p:nvPr>
            <p:ph type="title"/>
          </p:nvPr>
        </p:nvSpPr>
        <p:spPr>
          <a:xfrm>
            <a:off x="144240" y="162223"/>
            <a:ext cx="9073008" cy="576064"/>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a:lnSpc>
                <a:spcPts val="2300"/>
              </a:lnSpc>
              <a:spcBef>
                <a:spcPts val="0"/>
              </a:spcBef>
            </a:pPr>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お試し勤務等の実績</a:t>
            </a:r>
          </a:p>
        </p:txBody>
      </p:sp>
      <p:sp>
        <p:nvSpPr>
          <p:cNvPr id="3" name="テキスト ボックス 2"/>
          <p:cNvSpPr txBox="1"/>
          <p:nvPr/>
        </p:nvSpPr>
        <p:spPr>
          <a:xfrm>
            <a:off x="144240" y="954311"/>
            <a:ext cx="9217248" cy="5262979"/>
          </a:xfrm>
          <a:prstGeom prst="rect">
            <a:avLst/>
          </a:prstGeom>
          <a:solidFill>
            <a:schemeClr val="bg1"/>
          </a:solidFill>
        </p:spPr>
        <p:txBody>
          <a:bodyPr wrap="square" rtlCol="0">
            <a:spAutoFit/>
          </a:bodyPr>
          <a:lstStyle/>
          <a:p>
            <a:r>
              <a:rPr lang="ja-JP" altLang="en-US" sz="2400" b="1" dirty="0"/>
              <a:t>①</a:t>
            </a:r>
            <a:r>
              <a:rPr lang="ja-JP" altLang="en-US" sz="2400" b="1" dirty="0" smtClean="0"/>
              <a:t>　お試しサテライトオフィス</a:t>
            </a:r>
            <a:endParaRPr lang="en-US" altLang="ja-JP" sz="2400" b="1" dirty="0" smtClean="0"/>
          </a:p>
          <a:p>
            <a:r>
              <a:rPr lang="ja-JP" altLang="en-US" dirty="0" smtClean="0"/>
              <a:t>　　　　参加</a:t>
            </a:r>
            <a:r>
              <a:rPr lang="ja-JP" altLang="en-US" dirty="0" smtClean="0"/>
              <a:t>企業数　　　</a:t>
            </a:r>
            <a:r>
              <a:rPr lang="ja-JP" altLang="en-US" dirty="0" smtClean="0"/>
              <a:t>　　：　</a:t>
            </a:r>
            <a:r>
              <a:rPr lang="en-US" altLang="ja-JP" dirty="0" smtClean="0"/>
              <a:t>18</a:t>
            </a:r>
            <a:r>
              <a:rPr lang="ja-JP" altLang="en-US" dirty="0"/>
              <a:t>件</a:t>
            </a:r>
            <a:endParaRPr lang="en-US" altLang="ja-JP" dirty="0" smtClean="0"/>
          </a:p>
          <a:p>
            <a:r>
              <a:rPr lang="ja-JP" altLang="en-US" dirty="0"/>
              <a:t>　</a:t>
            </a:r>
            <a:r>
              <a:rPr lang="ja-JP" altLang="en-US" dirty="0" smtClean="0"/>
              <a:t>　　　参加業種</a:t>
            </a:r>
            <a:r>
              <a:rPr lang="ja-JP" altLang="en-US" dirty="0"/>
              <a:t> </a:t>
            </a:r>
            <a:r>
              <a:rPr lang="ja-JP" altLang="en-US" dirty="0" smtClean="0"/>
              <a:t>  　　　　　  ：  </a:t>
            </a:r>
            <a:r>
              <a:rPr lang="en-US" altLang="ja-JP" dirty="0" smtClean="0"/>
              <a:t>IT</a:t>
            </a:r>
            <a:r>
              <a:rPr lang="ja-JP" altLang="en-US" dirty="0" smtClean="0"/>
              <a:t>関連　</a:t>
            </a:r>
            <a:r>
              <a:rPr lang="en-US" altLang="ja-JP" dirty="0" smtClean="0"/>
              <a:t>12</a:t>
            </a:r>
            <a:r>
              <a:rPr lang="ja-JP" altLang="en-US" dirty="0" smtClean="0"/>
              <a:t>件、製造販売関連　</a:t>
            </a:r>
            <a:r>
              <a:rPr lang="en-US" altLang="ja-JP" dirty="0" smtClean="0"/>
              <a:t>2</a:t>
            </a:r>
            <a:r>
              <a:rPr lang="ja-JP" altLang="en-US" dirty="0" smtClean="0"/>
              <a:t>件、地域開発関連　</a:t>
            </a:r>
            <a:r>
              <a:rPr lang="en-US" altLang="ja-JP" dirty="0" smtClean="0"/>
              <a:t>1</a:t>
            </a:r>
            <a:r>
              <a:rPr lang="ja-JP" altLang="en-US" dirty="0" smtClean="0"/>
              <a:t>件</a:t>
            </a:r>
            <a:endParaRPr lang="en-US" altLang="ja-JP" dirty="0" smtClean="0"/>
          </a:p>
          <a:p>
            <a:r>
              <a:rPr lang="en-US" altLang="ja-JP" dirty="0"/>
              <a:t> </a:t>
            </a:r>
            <a:r>
              <a:rPr lang="en-US" altLang="ja-JP" dirty="0" smtClean="0"/>
              <a:t>            </a:t>
            </a:r>
            <a:r>
              <a:rPr lang="ja-JP" altLang="en-US" dirty="0" smtClean="0"/>
              <a:t>　　　　　　　　　　　　　  不動産関連　</a:t>
            </a:r>
            <a:r>
              <a:rPr lang="en-US" altLang="ja-JP" dirty="0" smtClean="0"/>
              <a:t>1</a:t>
            </a:r>
            <a:r>
              <a:rPr lang="ja-JP" altLang="en-US" dirty="0" smtClean="0"/>
              <a:t>件、医療介護関連　</a:t>
            </a:r>
            <a:r>
              <a:rPr lang="en-US" altLang="ja-JP" dirty="0" smtClean="0"/>
              <a:t>1</a:t>
            </a:r>
            <a:r>
              <a:rPr lang="ja-JP" altLang="en-US" dirty="0" smtClean="0"/>
              <a:t>件、旅行関連　</a:t>
            </a:r>
            <a:r>
              <a:rPr lang="en-US" altLang="ja-JP" dirty="0" smtClean="0"/>
              <a:t>1</a:t>
            </a:r>
            <a:r>
              <a:rPr lang="ja-JP" altLang="en-US" dirty="0" smtClean="0"/>
              <a:t>件</a:t>
            </a:r>
            <a:endParaRPr lang="en-US" altLang="ja-JP" dirty="0" smtClean="0"/>
          </a:p>
          <a:p>
            <a:r>
              <a:rPr lang="en-US" altLang="ja-JP" dirty="0"/>
              <a:t> </a:t>
            </a:r>
            <a:r>
              <a:rPr lang="en-US" altLang="ja-JP" dirty="0" smtClean="0"/>
              <a:t>        </a:t>
            </a:r>
            <a:r>
              <a:rPr lang="ja-JP" altLang="en-US" dirty="0" smtClean="0"/>
              <a:t>　主な参加企業 </a:t>
            </a:r>
            <a:r>
              <a:rPr lang="ja-JP" altLang="en-US" dirty="0" smtClean="0"/>
              <a:t>　　 </a:t>
            </a:r>
            <a:r>
              <a:rPr lang="ja-JP" altLang="en-US" dirty="0" smtClean="0"/>
              <a:t>　 ： ヤフー株式会社、株式会社阪急交通社、</a:t>
            </a:r>
            <a:r>
              <a:rPr lang="en-US" altLang="ja-JP" dirty="0" err="1" smtClean="0"/>
              <a:t>Apaman</a:t>
            </a:r>
            <a:r>
              <a:rPr lang="ja-JP" altLang="en-US" dirty="0" smtClean="0"/>
              <a:t>株式</a:t>
            </a:r>
            <a:r>
              <a:rPr lang="ja-JP" altLang="en-US" dirty="0" smtClean="0"/>
              <a:t>会社</a:t>
            </a:r>
            <a:endParaRPr lang="en-US" altLang="ja-JP" dirty="0" smtClean="0"/>
          </a:p>
          <a:p>
            <a:r>
              <a:rPr lang="ja-JP" altLang="en-US" dirty="0" smtClean="0"/>
              <a:t>　　　　　　　　　　　　　　　　　　ソーバル株式会社、株式会社</a:t>
            </a:r>
            <a:r>
              <a:rPr lang="ja-JP" altLang="en-US" dirty="0" smtClean="0"/>
              <a:t>ニュースサービスセンター他</a:t>
            </a:r>
            <a:endParaRPr lang="en-US" altLang="ja-JP" dirty="0" smtClean="0"/>
          </a:p>
          <a:p>
            <a:endParaRPr lang="en-US" altLang="ja-JP" sz="800" dirty="0"/>
          </a:p>
          <a:p>
            <a:r>
              <a:rPr lang="ja-JP" altLang="en-US" sz="2400" b="1" dirty="0"/>
              <a:t>②</a:t>
            </a:r>
            <a:r>
              <a:rPr lang="ja-JP" altLang="en-US" sz="2400" b="1" dirty="0" smtClean="0"/>
              <a:t>　サテライト視察ツアー</a:t>
            </a:r>
            <a:endParaRPr lang="en-US" altLang="ja-JP" sz="2400" b="1" dirty="0" smtClean="0"/>
          </a:p>
          <a:p>
            <a:r>
              <a:rPr lang="ja-JP" altLang="en-US" dirty="0" smtClean="0"/>
              <a:t>　　　　参加企業等の数　　：　</a:t>
            </a:r>
            <a:r>
              <a:rPr lang="en-US" altLang="ja-JP" dirty="0" smtClean="0"/>
              <a:t>4</a:t>
            </a:r>
            <a:r>
              <a:rPr lang="ja-JP" altLang="en-US" dirty="0" smtClean="0"/>
              <a:t>件</a:t>
            </a:r>
            <a:endParaRPr lang="en-US" altLang="ja-JP" dirty="0" smtClean="0"/>
          </a:p>
          <a:p>
            <a:r>
              <a:rPr lang="ja-JP" altLang="en-US" dirty="0"/>
              <a:t>　</a:t>
            </a:r>
            <a:r>
              <a:rPr lang="ja-JP" altLang="en-US" dirty="0" smtClean="0"/>
              <a:t>　　　参加業種　　　　　　  ： </a:t>
            </a:r>
            <a:r>
              <a:rPr lang="en-US" altLang="ja-JP" dirty="0"/>
              <a:t>IT</a:t>
            </a:r>
            <a:r>
              <a:rPr lang="ja-JP" altLang="en-US" dirty="0" smtClean="0"/>
              <a:t>関連　</a:t>
            </a:r>
            <a:r>
              <a:rPr lang="en-US" altLang="ja-JP" dirty="0" smtClean="0"/>
              <a:t>1</a:t>
            </a:r>
            <a:r>
              <a:rPr lang="ja-JP" altLang="en-US" dirty="0" smtClean="0"/>
              <a:t>件、</a:t>
            </a:r>
            <a:r>
              <a:rPr lang="ja-JP" altLang="en-US" dirty="0"/>
              <a:t>地域開発関連　</a:t>
            </a:r>
            <a:r>
              <a:rPr lang="en-US" altLang="ja-JP" dirty="0"/>
              <a:t>1</a:t>
            </a:r>
            <a:r>
              <a:rPr lang="ja-JP" altLang="en-US" dirty="0" smtClean="0"/>
              <a:t>件、 </a:t>
            </a:r>
            <a:r>
              <a:rPr lang="ja-JP" altLang="en-US" dirty="0"/>
              <a:t>不動産関連　</a:t>
            </a:r>
            <a:r>
              <a:rPr lang="en-US" altLang="ja-JP" dirty="0"/>
              <a:t>1</a:t>
            </a:r>
            <a:r>
              <a:rPr lang="ja-JP" altLang="en-US" dirty="0" smtClean="0"/>
              <a:t>件</a:t>
            </a:r>
            <a:endParaRPr lang="en-US" altLang="ja-JP" dirty="0" smtClean="0"/>
          </a:p>
          <a:p>
            <a:r>
              <a:rPr lang="ja-JP" altLang="en-US" dirty="0"/>
              <a:t>　</a:t>
            </a:r>
            <a:r>
              <a:rPr lang="ja-JP" altLang="en-US" dirty="0" smtClean="0"/>
              <a:t>　　　　　　　　　　　　　　　　　医療</a:t>
            </a:r>
            <a:r>
              <a:rPr lang="ja-JP" altLang="en-US" dirty="0"/>
              <a:t>介護関連　</a:t>
            </a:r>
            <a:r>
              <a:rPr lang="en-US" altLang="ja-JP" dirty="0"/>
              <a:t>1</a:t>
            </a:r>
            <a:r>
              <a:rPr lang="ja-JP" altLang="en-US" dirty="0" smtClean="0"/>
              <a:t>件</a:t>
            </a:r>
            <a:endParaRPr lang="en-US" altLang="ja-JP" dirty="0" smtClean="0"/>
          </a:p>
          <a:p>
            <a:r>
              <a:rPr lang="ja-JP" altLang="en-US" dirty="0"/>
              <a:t>　</a:t>
            </a:r>
            <a:r>
              <a:rPr lang="ja-JP" altLang="en-US" dirty="0" smtClean="0"/>
              <a:t>　　　</a:t>
            </a:r>
            <a:r>
              <a:rPr lang="ja-JP" altLang="en-US" dirty="0"/>
              <a:t>主な参加企業 </a:t>
            </a:r>
            <a:r>
              <a:rPr lang="ja-JP" altLang="en-US" dirty="0" smtClean="0"/>
              <a:t>等  </a:t>
            </a:r>
            <a:r>
              <a:rPr lang="ja-JP" altLang="en-US" dirty="0"/>
              <a:t>　 ： </a:t>
            </a:r>
            <a:r>
              <a:rPr lang="ja-JP" altLang="en-US" dirty="0" smtClean="0"/>
              <a:t>メディカルビレッジ学会、一般社団法人ＩＴＣＴＯ等</a:t>
            </a:r>
            <a:endParaRPr lang="en-US" altLang="ja-JP" dirty="0" smtClean="0"/>
          </a:p>
          <a:p>
            <a:endParaRPr lang="en-US" altLang="ja-JP" dirty="0"/>
          </a:p>
          <a:p>
            <a:endParaRPr lang="en-US" altLang="ja-JP" dirty="0" smtClean="0"/>
          </a:p>
          <a:p>
            <a:endParaRPr lang="en-US" altLang="ja-JP" dirty="0"/>
          </a:p>
          <a:p>
            <a:endParaRPr lang="en-US" altLang="ja-JP" dirty="0" smtClean="0"/>
          </a:p>
          <a:p>
            <a:r>
              <a:rPr lang="ja-JP" altLang="en-US" dirty="0"/>
              <a:t>　</a:t>
            </a:r>
            <a:r>
              <a:rPr lang="ja-JP" altLang="en-US" dirty="0" smtClean="0"/>
              <a:t>　　　　　　　　　</a:t>
            </a:r>
            <a:endParaRPr lang="en-US" altLang="ja-JP" dirty="0" smtClean="0"/>
          </a:p>
          <a:p>
            <a:r>
              <a:rPr lang="ja-JP" altLang="en-US" dirty="0"/>
              <a:t>　</a:t>
            </a:r>
            <a:r>
              <a:rPr lang="ja-JP" altLang="en-US" dirty="0" smtClean="0"/>
              <a:t>　　</a:t>
            </a:r>
            <a:endParaRPr lang="en-US" altLang="ja-JP" dirty="0"/>
          </a:p>
        </p:txBody>
      </p:sp>
      <p:graphicFrame>
        <p:nvGraphicFramePr>
          <p:cNvPr id="2" name="表 1"/>
          <p:cNvGraphicFramePr>
            <a:graphicFrameLocks noGrp="1"/>
          </p:cNvGraphicFramePr>
          <p:nvPr>
            <p:extLst>
              <p:ext uri="{D42A27DB-BD31-4B8C-83A1-F6EECF244321}">
                <p14:modId xmlns:p14="http://schemas.microsoft.com/office/powerpoint/2010/main" val="40584383"/>
              </p:ext>
            </p:extLst>
          </p:nvPr>
        </p:nvGraphicFramePr>
        <p:xfrm>
          <a:off x="270238" y="4410695"/>
          <a:ext cx="8928991" cy="2016224"/>
        </p:xfrm>
        <a:graphic>
          <a:graphicData uri="http://schemas.openxmlformats.org/drawingml/2006/table">
            <a:tbl>
              <a:tblPr firstRow="1" firstCol="1" bandRow="1">
                <a:tableStyleId>{5C22544A-7EE6-4342-B048-85BDC9FD1C3A}</a:tableStyleId>
              </a:tblPr>
              <a:tblGrid>
                <a:gridCol w="2678698"/>
                <a:gridCol w="2306656"/>
                <a:gridCol w="2232248"/>
                <a:gridCol w="1711389"/>
              </a:tblGrid>
              <a:tr h="466787">
                <a:tc>
                  <a:txBody>
                    <a:bodyPr/>
                    <a:lstStyle/>
                    <a:p>
                      <a:pPr algn="just">
                        <a:spcAft>
                          <a:spcPts val="0"/>
                        </a:spcAft>
                      </a:pPr>
                      <a:r>
                        <a:rPr lang="en-US" sz="1050" kern="100" dirty="0">
                          <a:effectLst/>
                        </a:rPr>
                        <a:t> </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endParaRPr lang="en-US" altLang="ja-JP" sz="1200" kern="100" dirty="0" smtClean="0">
                        <a:effectLst/>
                      </a:endParaRPr>
                    </a:p>
                    <a:p>
                      <a:pPr algn="ctr">
                        <a:spcAft>
                          <a:spcPts val="0"/>
                        </a:spcAft>
                      </a:pPr>
                      <a:r>
                        <a:rPr lang="ja-JP" sz="1200" kern="100" dirty="0" smtClean="0">
                          <a:effectLst/>
                        </a:rPr>
                        <a:t>お試し</a:t>
                      </a:r>
                      <a:r>
                        <a:rPr lang="ja-JP" sz="1200" kern="100" dirty="0">
                          <a:effectLst/>
                        </a:rPr>
                        <a:t>サテライトオフィス利用</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endParaRPr lang="en-US" altLang="ja-JP" sz="1200" kern="100" dirty="0" smtClean="0">
                        <a:effectLst/>
                      </a:endParaRPr>
                    </a:p>
                    <a:p>
                      <a:pPr algn="ctr">
                        <a:spcAft>
                          <a:spcPts val="0"/>
                        </a:spcAft>
                      </a:pPr>
                      <a:r>
                        <a:rPr lang="ja-JP" sz="1200" kern="100" dirty="0" smtClean="0">
                          <a:effectLst/>
                        </a:rPr>
                        <a:t>サテライト視察ツアー</a:t>
                      </a:r>
                      <a:r>
                        <a:rPr lang="ja-JP" sz="1200" kern="100" dirty="0">
                          <a:effectLst/>
                        </a:rPr>
                        <a:t>参加</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ctr">
                        <a:spcAft>
                          <a:spcPts val="0"/>
                        </a:spcAft>
                      </a:pPr>
                      <a:endParaRPr lang="en-US" altLang="ja-JP" sz="1200" kern="100" dirty="0" smtClean="0">
                        <a:effectLst/>
                      </a:endParaRPr>
                    </a:p>
                    <a:p>
                      <a:pPr algn="ctr">
                        <a:spcAft>
                          <a:spcPts val="0"/>
                        </a:spcAft>
                      </a:pPr>
                      <a:r>
                        <a:rPr lang="ja-JP" sz="1200" kern="100" dirty="0" smtClean="0">
                          <a:effectLst/>
                        </a:rPr>
                        <a:t>合</a:t>
                      </a:r>
                      <a:r>
                        <a:rPr lang="ja-JP" sz="1200" kern="100" dirty="0">
                          <a:effectLst/>
                        </a:rPr>
                        <a:t>　　計</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r>
              <a:tr h="427431">
                <a:tc>
                  <a:txBody>
                    <a:bodyPr/>
                    <a:lstStyle/>
                    <a:p>
                      <a:pPr algn="just">
                        <a:spcAft>
                          <a:spcPts val="0"/>
                        </a:spcAft>
                      </a:pPr>
                      <a:r>
                        <a:rPr lang="ja-JP" sz="1600" kern="100" dirty="0">
                          <a:effectLst/>
                        </a:rPr>
                        <a:t>参加企業団体数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18</a:t>
                      </a:r>
                      <a:r>
                        <a:rPr lang="ja-JP" sz="1600" kern="100" dirty="0">
                          <a:effectLst/>
                        </a:rPr>
                        <a:t>社・団体</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4</a:t>
                      </a:r>
                      <a:r>
                        <a:rPr lang="ja-JP" sz="1600" kern="100">
                          <a:effectLst/>
                        </a:rPr>
                        <a:t>社・団体</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22</a:t>
                      </a:r>
                      <a:r>
                        <a:rPr lang="ja-JP" sz="1600" kern="100" dirty="0">
                          <a:effectLst/>
                        </a:rPr>
                        <a:t>社・団体</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r h="374002">
                <a:tc>
                  <a:txBody>
                    <a:bodyPr/>
                    <a:lstStyle/>
                    <a:p>
                      <a:pPr algn="just">
                        <a:spcAft>
                          <a:spcPts val="0"/>
                        </a:spcAft>
                      </a:pPr>
                      <a:r>
                        <a:rPr lang="ja-JP" sz="1600" kern="100" dirty="0">
                          <a:effectLst/>
                        </a:rPr>
                        <a:t>参　加　人　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32</a:t>
                      </a:r>
                      <a:r>
                        <a:rPr lang="ja-JP" sz="1600" kern="100" dirty="0">
                          <a:effectLst/>
                        </a:rPr>
                        <a:t>名</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10</a:t>
                      </a:r>
                      <a:r>
                        <a:rPr lang="ja-JP" sz="1600" kern="100" dirty="0">
                          <a:effectLst/>
                        </a:rPr>
                        <a:t>名</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42</a:t>
                      </a:r>
                      <a:r>
                        <a:rPr lang="ja-JP" sz="1600" kern="100">
                          <a:effectLst/>
                        </a:rPr>
                        <a:t>名</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r h="374002">
                <a:tc>
                  <a:txBody>
                    <a:bodyPr/>
                    <a:lstStyle/>
                    <a:p>
                      <a:pPr algn="just">
                        <a:spcAft>
                          <a:spcPts val="0"/>
                        </a:spcAft>
                      </a:pPr>
                      <a:r>
                        <a:rPr lang="ja-JP" sz="1600" kern="100" dirty="0">
                          <a:effectLst/>
                        </a:rPr>
                        <a:t>実施延べ日数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179</a:t>
                      </a:r>
                      <a:r>
                        <a:rPr lang="ja-JP" sz="1600" kern="100" dirty="0">
                          <a:effectLst/>
                        </a:rPr>
                        <a:t>日</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32</a:t>
                      </a:r>
                      <a:r>
                        <a:rPr lang="ja-JP" sz="1600" kern="100" dirty="0">
                          <a:effectLst/>
                        </a:rPr>
                        <a:t>日</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211</a:t>
                      </a:r>
                      <a:r>
                        <a:rPr lang="ja-JP" sz="1600" kern="100" dirty="0">
                          <a:effectLst/>
                        </a:rPr>
                        <a:t>日</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r h="374002">
                <a:tc>
                  <a:txBody>
                    <a:bodyPr/>
                    <a:lstStyle/>
                    <a:p>
                      <a:pPr algn="just">
                        <a:spcAft>
                          <a:spcPts val="0"/>
                        </a:spcAft>
                      </a:pPr>
                      <a:r>
                        <a:rPr lang="en-US" sz="1600" kern="100" dirty="0">
                          <a:effectLst/>
                        </a:rPr>
                        <a:t>1</a:t>
                      </a:r>
                      <a:r>
                        <a:rPr lang="ja-JP" sz="1600" kern="100" dirty="0">
                          <a:effectLst/>
                        </a:rPr>
                        <a:t>人当たりの平均滞在日数</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a:effectLst/>
                        </a:rPr>
                        <a:t>5.59</a:t>
                      </a:r>
                      <a:r>
                        <a:rPr lang="ja-JP" sz="1600" kern="100">
                          <a:effectLst/>
                        </a:rPr>
                        <a:t>日</a:t>
                      </a:r>
                      <a:endParaRPr lang="ja-JP" sz="16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3.2</a:t>
                      </a:r>
                      <a:r>
                        <a:rPr lang="ja-JP" sz="1600" kern="100" dirty="0">
                          <a:effectLst/>
                        </a:rPr>
                        <a:t>日</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pPr>
                      <a:r>
                        <a:rPr lang="en-US" sz="1600" kern="100" dirty="0">
                          <a:effectLst/>
                        </a:rPr>
                        <a:t>5.02</a:t>
                      </a:r>
                      <a:r>
                        <a:rPr lang="ja-JP" sz="1600" kern="100" dirty="0">
                          <a:effectLst/>
                        </a:rPr>
                        <a:t>日</a:t>
                      </a:r>
                      <a:endParaRPr lang="ja-JP" sz="16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bl>
          </a:graphicData>
        </a:graphic>
      </p:graphicFrame>
    </p:spTree>
    <p:extLst>
      <p:ext uri="{BB962C8B-B14F-4D97-AF65-F5344CB8AC3E}">
        <p14:creationId xmlns:p14="http://schemas.microsoft.com/office/powerpoint/2010/main" val="38929892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3805565605"/>
              </p:ext>
            </p:extLst>
          </p:nvPr>
        </p:nvGraphicFramePr>
        <p:xfrm>
          <a:off x="468313" y="1554163"/>
          <a:ext cx="8604918" cy="4824040"/>
        </p:xfrm>
        <a:graphic>
          <a:graphicData uri="http://schemas.openxmlformats.org/drawingml/2006/table">
            <a:tbl>
              <a:tblPr firstRow="1" bandRow="1">
                <a:tableStyleId>{7DF18680-E054-41AD-8BC1-D1AEF772440D}</a:tableStyleId>
              </a:tblPr>
              <a:tblGrid>
                <a:gridCol w="2868306"/>
                <a:gridCol w="2868306"/>
                <a:gridCol w="2868306"/>
              </a:tblGrid>
              <a:tr h="819100">
                <a:tc>
                  <a:txBody>
                    <a:bodyPr/>
                    <a:lstStyle/>
                    <a:p>
                      <a:r>
                        <a:rPr kumimoji="1" lang="ja-JP" altLang="en-US" sz="1800" kern="1200" dirty="0" smtClean="0"/>
                        <a:t>学習支援センターＷＳ参加</a:t>
                      </a:r>
                      <a:endParaRPr kumimoji="1" lang="en-US" altLang="ja-JP" sz="1800" kern="1200" dirty="0" smtClean="0"/>
                    </a:p>
                    <a:p>
                      <a:r>
                        <a:rPr kumimoji="1" lang="ja-JP" altLang="en-US" sz="1800" kern="1200" dirty="0" smtClean="0"/>
                        <a:t>いせん寺子屋</a:t>
                      </a:r>
                      <a:endParaRPr kumimoji="1" lang="en-US" altLang="ja-JP" sz="1800" kern="1200" dirty="0" smtClean="0"/>
                    </a:p>
                    <a:p>
                      <a:r>
                        <a:rPr kumimoji="1" lang="ja-JP" altLang="en-US" sz="1800" kern="1200" dirty="0" smtClean="0"/>
                        <a:t>（キャリア教育）での講義</a:t>
                      </a:r>
                      <a:endParaRPr kumimoji="1" lang="ja-JP" altLang="en-US" dirty="0"/>
                    </a:p>
                  </a:txBody>
                  <a:tcPr/>
                </a:tc>
                <a:tc>
                  <a:txBody>
                    <a:bodyPr/>
                    <a:lstStyle/>
                    <a:p>
                      <a:r>
                        <a:rPr kumimoji="1" lang="ja-JP" altLang="en-US" dirty="0" smtClean="0"/>
                        <a:t>参加企業との繋がりによる地方創生イベントへの参加</a:t>
                      </a:r>
                      <a:endParaRPr kumimoji="1" lang="ja-JP" altLang="en-US" b="1" dirty="0">
                        <a:solidFill>
                          <a:schemeClr val="tx1"/>
                        </a:solidFill>
                      </a:endParaRPr>
                    </a:p>
                  </a:txBody>
                  <a:tcPr/>
                </a:tc>
                <a:tc>
                  <a:txBody>
                    <a:bodyPr/>
                    <a:lstStyle/>
                    <a:p>
                      <a:r>
                        <a:rPr kumimoji="1" lang="ja-JP" altLang="en-US" sz="1800" kern="1200" dirty="0" smtClean="0"/>
                        <a:t>サテライトオフィス事業</a:t>
                      </a:r>
                      <a:endParaRPr kumimoji="1" lang="en-US" altLang="ja-JP" sz="1800" kern="1200" dirty="0" smtClean="0"/>
                    </a:p>
                    <a:p>
                      <a:r>
                        <a:rPr kumimoji="1" lang="ja-JP" altLang="en-US" sz="1800" kern="1200" dirty="0" smtClean="0"/>
                        <a:t>参加企業交流会</a:t>
                      </a:r>
                      <a:endParaRPr kumimoji="1" lang="en-US" altLang="ja-JP" sz="1800" kern="1200" dirty="0" smtClean="0"/>
                    </a:p>
                    <a:p>
                      <a:r>
                        <a:rPr kumimoji="1" lang="ja-JP" altLang="en-US" sz="1800" kern="1200" dirty="0" smtClean="0"/>
                        <a:t>（</a:t>
                      </a:r>
                      <a:r>
                        <a:rPr kumimoji="1" lang="en-US" altLang="ja-JP" sz="1800" kern="1200" dirty="0" smtClean="0"/>
                        <a:t>12</a:t>
                      </a:r>
                      <a:r>
                        <a:rPr kumimoji="1" lang="ja-JP" altLang="en-US" sz="1800" kern="1200" dirty="0" smtClean="0"/>
                        <a:t>／</a:t>
                      </a:r>
                      <a:r>
                        <a:rPr kumimoji="1" lang="en-US" altLang="ja-JP" sz="1800" kern="1200" dirty="0" smtClean="0"/>
                        <a:t>7</a:t>
                      </a:r>
                      <a:r>
                        <a:rPr kumimoji="1" lang="ja-JP" altLang="en-US" sz="1800" kern="1200" dirty="0" smtClean="0"/>
                        <a:t>及び</a:t>
                      </a:r>
                      <a:r>
                        <a:rPr kumimoji="1" lang="en-US" altLang="ja-JP" sz="1800" kern="1200" dirty="0" smtClean="0"/>
                        <a:t>3</a:t>
                      </a:r>
                      <a:r>
                        <a:rPr kumimoji="1" lang="ja-JP" altLang="en-US" sz="1800" kern="1200" dirty="0" smtClean="0"/>
                        <a:t>／</a:t>
                      </a:r>
                      <a:r>
                        <a:rPr kumimoji="1" lang="en-US" altLang="ja-JP" sz="1800" kern="1200" dirty="0" smtClean="0"/>
                        <a:t>19</a:t>
                      </a:r>
                      <a:r>
                        <a:rPr kumimoji="1" lang="ja-JP" altLang="en-US" sz="1800" kern="1200" dirty="0" smtClean="0"/>
                        <a:t>）</a:t>
                      </a:r>
                      <a:endParaRPr kumimoji="1" lang="ja-JP" altLang="en-US" dirty="0"/>
                    </a:p>
                  </a:txBody>
                  <a:tcPr/>
                </a:tc>
              </a:tr>
              <a:tr h="3909640">
                <a:tc>
                  <a:txBody>
                    <a:bodyPr/>
                    <a:lstStyle/>
                    <a:p>
                      <a:endParaRPr kumimoji="1" lang="en-US" altLang="ja-JP" sz="1800" b="1" kern="1200" dirty="0" smtClean="0">
                        <a:solidFill>
                          <a:prstClr val="black"/>
                        </a:solidFill>
                        <a:latin typeface="+mj-ea"/>
                        <a:ea typeface="+mn-ea"/>
                        <a:cs typeface="+mn-cs"/>
                      </a:endParaRPr>
                    </a:p>
                  </a:txBody>
                  <a:tcPr/>
                </a:tc>
                <a:tc>
                  <a:txBody>
                    <a:bodyPr/>
                    <a:lstStyle/>
                    <a:p>
                      <a:endParaRPr kumimoji="1" lang="ja-JP" altLang="en-US" dirty="0"/>
                    </a:p>
                  </a:txBody>
                  <a:tcPr/>
                </a:tc>
                <a:tc>
                  <a:txBody>
                    <a:bodyPr/>
                    <a:lstStyle/>
                    <a:p>
                      <a:endParaRPr kumimoji="1" lang="ja-JP" altLang="en-US" dirty="0"/>
                    </a:p>
                  </a:txBody>
                  <a:tcPr/>
                </a:tc>
              </a:tr>
            </a:tbl>
          </a:graphicData>
        </a:graphic>
      </p:graphicFrame>
      <p:sp>
        <p:nvSpPr>
          <p:cNvPr id="4" name="タイトル 3"/>
          <p:cNvSpPr>
            <a:spLocks noGrp="1"/>
          </p:cNvSpPr>
          <p:nvPr>
            <p:ph type="title"/>
          </p:nvPr>
        </p:nvSpPr>
        <p:spPr>
          <a:xfrm>
            <a:off x="468077" y="266755"/>
            <a:ext cx="8425339" cy="759564"/>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a:lnSpc>
                <a:spcPts val="2300"/>
              </a:lnSpc>
              <a:spcBef>
                <a:spcPts val="0"/>
              </a:spcBef>
            </a:pPr>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その他本事業で実施した取組内容</a:t>
            </a:r>
          </a:p>
        </p:txBody>
      </p:sp>
      <p:pic>
        <p:nvPicPr>
          <p:cNvPr id="6" name="Picture 9" descr="C:\Users\kyurashima\Desktop\伊仙町\子供向け１.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3504" y="4687236"/>
            <a:ext cx="2749339" cy="1649437"/>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344" y="2512881"/>
            <a:ext cx="2855024" cy="2139826"/>
          </a:xfrm>
          <a:prstGeom prst="rect">
            <a:avLst/>
          </a:prstGeom>
        </p:spPr>
      </p:pic>
      <p:pic>
        <p:nvPicPr>
          <p:cNvPr id="8" name="図 7"/>
          <p:cNvPicPr>
            <a:picLocks noChangeAspect="1"/>
          </p:cNvPicPr>
          <p:nvPr/>
        </p:nvPicPr>
        <p:blipFill rotWithShape="1">
          <a:blip r:embed="rId5" cstate="print">
            <a:extLst>
              <a:ext uri="{28A0092B-C50C-407E-A947-70E740481C1C}">
                <a14:useLocalDpi xmlns:a14="http://schemas.microsoft.com/office/drawing/2010/main" val="0"/>
              </a:ext>
            </a:extLst>
          </a:blip>
          <a:srcRect t="11590" r="6906" b="9107"/>
          <a:stretch/>
        </p:blipFill>
        <p:spPr>
          <a:xfrm>
            <a:off x="6301128" y="4410695"/>
            <a:ext cx="2592288" cy="1656184"/>
          </a:xfrm>
          <a:prstGeom prst="rect">
            <a:avLst/>
          </a:prstGeom>
        </p:spPr>
      </p:pic>
      <p:pic>
        <p:nvPicPr>
          <p:cNvPr id="9" name="図 8"/>
          <p:cNvPicPr>
            <a:picLocks noChangeAspect="1"/>
          </p:cNvPicPr>
          <p:nvPr/>
        </p:nvPicPr>
        <p:blipFill rotWithShape="1">
          <a:blip r:embed="rId6" cstate="print">
            <a:extLst>
              <a:ext uri="{28A0092B-C50C-407E-A947-70E740481C1C}">
                <a14:useLocalDpi xmlns:a14="http://schemas.microsoft.com/office/drawing/2010/main" val="0"/>
              </a:ext>
            </a:extLst>
          </a:blip>
          <a:srcRect l="6932" t="15016" r="14382"/>
          <a:stretch/>
        </p:blipFill>
        <p:spPr>
          <a:xfrm>
            <a:off x="6270647" y="2538487"/>
            <a:ext cx="2683294" cy="1630160"/>
          </a:xfrm>
          <a:prstGeom prst="rect">
            <a:avLst/>
          </a:prstGeom>
        </p:spPr>
      </p:pic>
      <p:pic>
        <p:nvPicPr>
          <p:cNvPr id="11" name="図 10"/>
          <p:cNvPicPr>
            <a:picLocks noChangeAspect="1"/>
          </p:cNvPicPr>
          <p:nvPr/>
        </p:nvPicPr>
        <p:blipFill rotWithShape="1">
          <a:blip r:embed="rId7" cstate="print">
            <a:extLst>
              <a:ext uri="{28A0092B-C50C-407E-A947-70E740481C1C}">
                <a14:useLocalDpi xmlns:a14="http://schemas.microsoft.com/office/drawing/2010/main" val="0"/>
              </a:ext>
            </a:extLst>
          </a:blip>
          <a:srcRect l="8505" r="19561"/>
          <a:stretch/>
        </p:blipFill>
        <p:spPr>
          <a:xfrm>
            <a:off x="3403352" y="3376471"/>
            <a:ext cx="2736305" cy="2139702"/>
          </a:xfrm>
          <a:prstGeom prst="rect">
            <a:avLst/>
          </a:prstGeom>
        </p:spPr>
      </p:pic>
    </p:spTree>
    <p:extLst>
      <p:ext uri="{BB962C8B-B14F-4D97-AF65-F5344CB8AC3E}">
        <p14:creationId xmlns:p14="http://schemas.microsoft.com/office/powerpoint/2010/main" val="855166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p:cNvSpPr>
            <a:spLocks noGrp="1"/>
          </p:cNvSpPr>
          <p:nvPr>
            <p:ph type="title"/>
          </p:nvPr>
        </p:nvSpPr>
        <p:spPr>
          <a:xfrm>
            <a:off x="144240" y="162223"/>
            <a:ext cx="9073008" cy="576064"/>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fontScale="90000"/>
          </a:bodyPr>
          <a:lstStyle/>
          <a:p>
            <a:pPr>
              <a:lnSpc>
                <a:spcPts val="2800"/>
              </a:lnSpc>
              <a:spcBef>
                <a:spcPts val="0"/>
              </a:spcBef>
            </a:pPr>
            <a:r>
              <a:rPr lang="en-US" altLang="ja-JP" sz="3600" dirty="0" smtClean="0">
                <a:solidFill>
                  <a:schemeClr val="tx1"/>
                </a:solidFill>
                <a:latin typeface="HGS創英角ｺﾞｼｯｸUB" panose="020B0900000000000000" pitchFamily="50" charset="-128"/>
                <a:ea typeface="HGS創英角ｺﾞｼｯｸUB" panose="020B0900000000000000" pitchFamily="50" charset="-128"/>
              </a:rPr>
              <a:t/>
            </a:r>
            <a:br>
              <a:rPr lang="en-US" altLang="ja-JP" sz="3600" dirty="0" smtClean="0">
                <a:solidFill>
                  <a:schemeClr val="tx1"/>
                </a:solidFill>
                <a:latin typeface="HGS創英角ｺﾞｼｯｸUB" panose="020B0900000000000000" pitchFamily="50" charset="-128"/>
                <a:ea typeface="HGS創英角ｺﾞｼｯｸUB" panose="020B0900000000000000" pitchFamily="50" charset="-128"/>
              </a:rPr>
            </a:br>
            <a:r>
              <a:rPr lang="ja-JP" altLang="en-US" sz="3600" dirty="0" smtClean="0">
                <a:solidFill>
                  <a:schemeClr val="tx1"/>
                </a:solidFill>
                <a:latin typeface="HGS創英角ｺﾞｼｯｸUB" panose="020B0900000000000000" pitchFamily="50" charset="-128"/>
                <a:ea typeface="HGS創英角ｺﾞｼｯｸUB" panose="020B0900000000000000" pitchFamily="50" charset="-128"/>
              </a:rPr>
              <a:t>成果</a:t>
            </a:r>
            <a:r>
              <a:rPr lang="ja-JP" altLang="en-US" sz="3600" dirty="0">
                <a:solidFill>
                  <a:schemeClr val="tx1"/>
                </a:solidFill>
                <a:latin typeface="HGS創英角ｺﾞｼｯｸUB" panose="020B0900000000000000" pitchFamily="50" charset="-128"/>
                <a:ea typeface="HGS創英角ｺﾞｼｯｸUB" panose="020B0900000000000000" pitchFamily="50" charset="-128"/>
              </a:rPr>
              <a:t>概要</a:t>
            </a:r>
            <a:r>
              <a:rPr lang="en-US" altLang="ja-JP" sz="2000" dirty="0">
                <a:solidFill>
                  <a:schemeClr val="tx1"/>
                </a:solidFill>
                <a:latin typeface="HGS創英角ｺﾞｼｯｸUB" panose="020B0900000000000000" pitchFamily="50" charset="-128"/>
                <a:ea typeface="HGS創英角ｺﾞｼｯｸUB" panose="020B0900000000000000" pitchFamily="50" charset="-128"/>
              </a:rPr>
              <a:t/>
            </a:r>
            <a:br>
              <a:rPr lang="en-US" altLang="ja-JP" sz="2000" dirty="0">
                <a:solidFill>
                  <a:schemeClr val="tx1"/>
                </a:solidFill>
                <a:latin typeface="HGS創英角ｺﾞｼｯｸUB" panose="020B0900000000000000" pitchFamily="50" charset="-128"/>
                <a:ea typeface="HGS創英角ｺﾞｼｯｸUB" panose="020B0900000000000000" pitchFamily="50" charset="-128"/>
              </a:rPr>
            </a:br>
            <a:endParaRPr lang="ja-JP" altLang="en-US" sz="2000" dirty="0">
              <a:solidFill>
                <a:schemeClr val="tx1"/>
              </a:solidFill>
              <a:latin typeface="HGS創英角ｺﾞｼｯｸUB" panose="020B0900000000000000" pitchFamily="50" charset="-128"/>
              <a:ea typeface="HGS創英角ｺﾞｼｯｸUB" panose="020B0900000000000000" pitchFamily="50" charset="-128"/>
            </a:endParaRPr>
          </a:p>
        </p:txBody>
      </p:sp>
      <p:sp>
        <p:nvSpPr>
          <p:cNvPr id="3" name="テキスト ボックス 2"/>
          <p:cNvSpPr txBox="1"/>
          <p:nvPr/>
        </p:nvSpPr>
        <p:spPr>
          <a:xfrm>
            <a:off x="178496" y="882303"/>
            <a:ext cx="9073008" cy="5847755"/>
          </a:xfrm>
          <a:prstGeom prst="rect">
            <a:avLst/>
          </a:prstGeom>
          <a:solidFill>
            <a:schemeClr val="bg1"/>
          </a:solidFill>
        </p:spPr>
        <p:txBody>
          <a:bodyPr wrap="square" rtlCol="0">
            <a:spAutoFit/>
          </a:bodyPr>
          <a:lstStyle/>
          <a:p>
            <a:r>
              <a:rPr lang="ja-JP" altLang="en-US" b="1" dirty="0" smtClean="0"/>
              <a:t>　</a:t>
            </a:r>
            <a:r>
              <a:rPr lang="en-US" altLang="ja-JP" b="1" dirty="0" smtClean="0"/>
              <a:t>【</a:t>
            </a:r>
            <a:r>
              <a:rPr lang="ja-JP" altLang="en-US" b="1" dirty="0" smtClean="0"/>
              <a:t>成果</a:t>
            </a:r>
            <a:r>
              <a:rPr lang="ja-JP" altLang="ja-JP" b="1" dirty="0" smtClean="0"/>
              <a:t>指標</a:t>
            </a:r>
            <a:r>
              <a:rPr lang="ja-JP" altLang="ja-JP" b="1" dirty="0"/>
              <a:t>とその達成</a:t>
            </a:r>
            <a:r>
              <a:rPr lang="ja-JP" altLang="ja-JP" b="1" dirty="0" smtClean="0"/>
              <a:t>状況</a:t>
            </a:r>
            <a:r>
              <a:rPr lang="en-US" altLang="ja-JP" b="1" dirty="0"/>
              <a:t>】</a:t>
            </a:r>
            <a:endParaRPr lang="ja-JP" altLang="ja-JP" dirty="0"/>
          </a:p>
          <a:p>
            <a:r>
              <a:rPr lang="ja-JP" altLang="en-US" dirty="0"/>
              <a:t>　</a:t>
            </a:r>
            <a:r>
              <a:rPr lang="ja-JP" altLang="en-US" b="1" dirty="0" smtClean="0"/>
              <a:t>◎</a:t>
            </a:r>
            <a:r>
              <a:rPr lang="ja-JP" altLang="en-US" b="1" dirty="0" smtClean="0"/>
              <a:t>　</a:t>
            </a:r>
            <a:r>
              <a:rPr lang="ja-JP" altLang="ja-JP" b="1" dirty="0" smtClean="0"/>
              <a:t>成果</a:t>
            </a:r>
            <a:r>
              <a:rPr lang="ja-JP" altLang="ja-JP" b="1" dirty="0"/>
              <a:t>指標</a:t>
            </a:r>
            <a:r>
              <a:rPr lang="ja-JP" altLang="ja-JP" dirty="0"/>
              <a:t>　　　　</a:t>
            </a:r>
          </a:p>
          <a:p>
            <a:r>
              <a:rPr lang="en-US" altLang="ja-JP" sz="1400" dirty="0" smtClean="0"/>
              <a:t>         </a:t>
            </a:r>
            <a:r>
              <a:rPr lang="ja-JP" altLang="ja-JP" sz="1400" dirty="0" smtClean="0"/>
              <a:t>①</a:t>
            </a:r>
            <a:r>
              <a:rPr lang="ja-JP" altLang="ja-JP" sz="1400" dirty="0"/>
              <a:t>　事業案内セミナー（</a:t>
            </a:r>
            <a:r>
              <a:rPr lang="en-US" altLang="ja-JP" sz="1400" dirty="0"/>
              <a:t>1</a:t>
            </a:r>
            <a:r>
              <a:rPr lang="ja-JP" altLang="ja-JP" sz="1400" dirty="0"/>
              <a:t>回</a:t>
            </a:r>
            <a:r>
              <a:rPr lang="en-US" altLang="ja-JP" sz="1400" dirty="0"/>
              <a:t>10</a:t>
            </a:r>
            <a:r>
              <a:rPr lang="ja-JP" altLang="ja-JP" sz="1400" dirty="0"/>
              <a:t>社</a:t>
            </a:r>
            <a:r>
              <a:rPr lang="ja-JP" altLang="ja-JP" sz="1400" dirty="0" smtClean="0"/>
              <a:t>以上） </a:t>
            </a:r>
            <a:r>
              <a:rPr lang="ja-JP" altLang="ja-JP" sz="1400" dirty="0"/>
              <a:t>　</a:t>
            </a:r>
            <a:r>
              <a:rPr lang="en-US" altLang="ja-JP" sz="1400" dirty="0" smtClean="0"/>
              <a:t>               2</a:t>
            </a:r>
            <a:r>
              <a:rPr lang="ja-JP" altLang="ja-JP" sz="1400" dirty="0"/>
              <a:t>回　</a:t>
            </a:r>
            <a:r>
              <a:rPr lang="ja-JP" altLang="en-US" sz="1400" dirty="0" smtClean="0"/>
              <a:t>　</a:t>
            </a:r>
            <a:r>
              <a:rPr lang="ja-JP" altLang="ja-JP" sz="1400" dirty="0" smtClean="0"/>
              <a:t>②</a:t>
            </a:r>
            <a:r>
              <a:rPr lang="ja-JP" altLang="ja-JP" sz="1400" dirty="0"/>
              <a:t>　お試し勤務企業等　　　　　　　　　</a:t>
            </a:r>
            <a:r>
              <a:rPr lang="ja-JP" altLang="en-US" sz="1400" dirty="0" smtClean="0"/>
              <a:t>　　　　　　 </a:t>
            </a:r>
            <a:r>
              <a:rPr lang="ja-JP" altLang="ja-JP" sz="1400" dirty="0"/>
              <a:t>　</a:t>
            </a:r>
            <a:r>
              <a:rPr lang="en-US" altLang="ja-JP" sz="1400" dirty="0"/>
              <a:t> </a:t>
            </a:r>
            <a:r>
              <a:rPr lang="en-US" altLang="ja-JP" sz="1400" dirty="0" smtClean="0"/>
              <a:t> </a:t>
            </a:r>
            <a:r>
              <a:rPr lang="ja-JP" altLang="en-US" sz="1400" dirty="0" smtClean="0"/>
              <a:t>　　 </a:t>
            </a:r>
            <a:r>
              <a:rPr lang="en-US" altLang="ja-JP" sz="1400" dirty="0" smtClean="0"/>
              <a:t>  4</a:t>
            </a:r>
            <a:r>
              <a:rPr lang="ja-JP" altLang="ja-JP" sz="1400" dirty="0"/>
              <a:t>社　　　　　　　　　　　　　　　　　　　　</a:t>
            </a:r>
          </a:p>
          <a:p>
            <a:r>
              <a:rPr lang="en-US" altLang="ja-JP" sz="1400" dirty="0" smtClean="0"/>
              <a:t>         </a:t>
            </a:r>
            <a:r>
              <a:rPr lang="ja-JP" altLang="ja-JP" sz="1400" dirty="0" smtClean="0"/>
              <a:t>③</a:t>
            </a:r>
            <a:r>
              <a:rPr lang="ja-JP" altLang="ja-JP" sz="1400" dirty="0"/>
              <a:t>　正式進出企業　　　　　　　　　　 　　</a:t>
            </a:r>
            <a:r>
              <a:rPr lang="en-US" altLang="ja-JP" sz="1400" dirty="0" smtClean="0"/>
              <a:t>                  2</a:t>
            </a:r>
            <a:r>
              <a:rPr lang="ja-JP" altLang="ja-JP" sz="1400" dirty="0" smtClean="0"/>
              <a:t>社</a:t>
            </a:r>
            <a:r>
              <a:rPr lang="ja-JP" altLang="en-US" sz="1400" dirty="0"/>
              <a:t>　</a:t>
            </a:r>
            <a:r>
              <a:rPr lang="ja-JP" altLang="en-US" sz="1400" dirty="0" smtClean="0"/>
              <a:t>　</a:t>
            </a:r>
            <a:r>
              <a:rPr lang="ja-JP" altLang="ja-JP" sz="1400" dirty="0" smtClean="0"/>
              <a:t>④</a:t>
            </a:r>
            <a:r>
              <a:rPr lang="ja-JP" altLang="ja-JP" sz="1400" dirty="0"/>
              <a:t>　連携</a:t>
            </a:r>
            <a:r>
              <a:rPr lang="ja-JP" altLang="ja-JP" sz="1400" dirty="0" smtClean="0"/>
              <a:t>アドバイザー</a:t>
            </a:r>
            <a:r>
              <a:rPr lang="en-US" altLang="ja-JP" sz="1400" dirty="0" smtClean="0"/>
              <a:t>  </a:t>
            </a:r>
            <a:r>
              <a:rPr lang="ja-JP" altLang="en-US" sz="1400" dirty="0" smtClean="0"/>
              <a:t>（誘致のための助言、協力者）</a:t>
            </a:r>
            <a:r>
              <a:rPr lang="en-US" altLang="ja-JP" sz="1400" dirty="0" smtClean="0"/>
              <a:t>   3</a:t>
            </a:r>
            <a:r>
              <a:rPr lang="ja-JP" altLang="en-US" sz="1400" dirty="0" smtClean="0"/>
              <a:t>名</a:t>
            </a:r>
            <a:r>
              <a:rPr lang="ja-JP" altLang="ja-JP" sz="1400" dirty="0"/>
              <a:t>　　 　　　</a:t>
            </a:r>
            <a:r>
              <a:rPr lang="en-US" altLang="ja-JP" sz="1400" dirty="0" smtClean="0"/>
              <a:t>   </a:t>
            </a:r>
            <a:r>
              <a:rPr lang="ja-JP" altLang="ja-JP" sz="1400" dirty="0"/>
              <a:t>　　　　　　　　　　　　　　</a:t>
            </a:r>
          </a:p>
          <a:p>
            <a:r>
              <a:rPr lang="en-US" altLang="ja-JP" sz="1400" dirty="0" smtClean="0"/>
              <a:t>         </a:t>
            </a:r>
            <a:r>
              <a:rPr lang="ja-JP" altLang="ja-JP" sz="1400" dirty="0" smtClean="0"/>
              <a:t>⑤</a:t>
            </a:r>
            <a:r>
              <a:rPr lang="ja-JP" altLang="ja-JP" sz="1400" dirty="0"/>
              <a:t>　企業ニーズの具体化と戦略策定への</a:t>
            </a:r>
            <a:r>
              <a:rPr lang="ja-JP" altLang="ja-JP" sz="1400" dirty="0" smtClean="0"/>
              <a:t>反映</a:t>
            </a:r>
            <a:endParaRPr lang="en-US" altLang="ja-JP" sz="1400" dirty="0" smtClean="0"/>
          </a:p>
          <a:p>
            <a:r>
              <a:rPr lang="ja-JP" altLang="en-US" sz="1600" dirty="0" smtClean="0"/>
              <a:t> </a:t>
            </a:r>
            <a:r>
              <a:rPr lang="ja-JP" altLang="en-US" sz="1600" dirty="0" smtClean="0"/>
              <a:t>　</a:t>
            </a:r>
            <a:r>
              <a:rPr lang="ja-JP" altLang="en-US" b="1" dirty="0" smtClean="0"/>
              <a:t>◎</a:t>
            </a:r>
            <a:r>
              <a:rPr lang="ja-JP" altLang="en-US" b="1" dirty="0" smtClean="0"/>
              <a:t>　</a:t>
            </a:r>
            <a:r>
              <a:rPr lang="ja-JP" altLang="ja-JP" b="1" dirty="0" smtClean="0"/>
              <a:t>成果</a:t>
            </a:r>
            <a:r>
              <a:rPr lang="ja-JP" altLang="ja-JP" b="1" dirty="0"/>
              <a:t>指標の達成状況</a:t>
            </a:r>
          </a:p>
          <a:p>
            <a:endParaRPr lang="en-US" altLang="ja-JP" sz="1600" dirty="0" smtClean="0">
              <a:solidFill>
                <a:srgbClr val="FF0000"/>
              </a:solidFill>
            </a:endParaRPr>
          </a:p>
          <a:p>
            <a:endParaRPr lang="en-US" altLang="ja-JP" dirty="0">
              <a:solidFill>
                <a:srgbClr val="FF0000"/>
              </a:solidFill>
            </a:endParaRPr>
          </a:p>
          <a:p>
            <a:endParaRPr lang="en-US" altLang="ja-JP" dirty="0" smtClean="0">
              <a:solidFill>
                <a:srgbClr val="FF0000"/>
              </a:solidFill>
            </a:endParaRPr>
          </a:p>
          <a:p>
            <a:endParaRPr lang="en-US" altLang="ja-JP" dirty="0" smtClean="0">
              <a:solidFill>
                <a:srgbClr val="FF0000"/>
              </a:solidFill>
            </a:endParaRPr>
          </a:p>
          <a:p>
            <a:endParaRPr lang="en-US" altLang="ja-JP" dirty="0">
              <a:solidFill>
                <a:srgbClr val="FF0000"/>
              </a:solidFill>
            </a:endParaRPr>
          </a:p>
          <a:p>
            <a:endParaRPr lang="en-US" altLang="ja-JP" dirty="0" smtClean="0">
              <a:solidFill>
                <a:srgbClr val="FF0000"/>
              </a:solidFill>
            </a:endParaRPr>
          </a:p>
          <a:p>
            <a:endParaRPr lang="en-US" altLang="ja-JP" dirty="0">
              <a:solidFill>
                <a:srgbClr val="FF0000"/>
              </a:solidFill>
            </a:endParaRPr>
          </a:p>
          <a:p>
            <a:endParaRPr lang="en-US" altLang="ja-JP" dirty="0" smtClean="0">
              <a:solidFill>
                <a:srgbClr val="FF0000"/>
              </a:solidFill>
            </a:endParaRPr>
          </a:p>
          <a:p>
            <a:endParaRPr lang="en-US" altLang="ja-JP" b="1" dirty="0" smtClean="0"/>
          </a:p>
          <a:p>
            <a:r>
              <a:rPr lang="ja-JP" altLang="en-US" b="1" dirty="0" smtClean="0"/>
              <a:t>　</a:t>
            </a:r>
            <a:r>
              <a:rPr lang="en-US" altLang="ja-JP" b="1" dirty="0" smtClean="0"/>
              <a:t>【</a:t>
            </a:r>
            <a:r>
              <a:rPr lang="ja-JP" altLang="ja-JP" b="1" dirty="0" smtClean="0"/>
              <a:t>サテライトオフィス</a:t>
            </a:r>
            <a:r>
              <a:rPr lang="ja-JP" altLang="ja-JP" b="1" dirty="0"/>
              <a:t>開設決定</a:t>
            </a:r>
            <a:r>
              <a:rPr lang="ja-JP" altLang="ja-JP" b="1" dirty="0" smtClean="0"/>
              <a:t>企業</a:t>
            </a:r>
            <a:r>
              <a:rPr lang="ja-JP" altLang="en-US" b="1" dirty="0" smtClean="0"/>
              <a:t>と</a:t>
            </a:r>
            <a:r>
              <a:rPr lang="ja-JP" altLang="ja-JP" b="1" dirty="0"/>
              <a:t>具体的な検討に入った</a:t>
            </a:r>
            <a:r>
              <a:rPr lang="ja-JP" altLang="ja-JP" b="1" dirty="0" smtClean="0"/>
              <a:t>企業</a:t>
            </a:r>
            <a:r>
              <a:rPr lang="en-US" altLang="ja-JP" b="1" dirty="0" smtClean="0"/>
              <a:t>】</a:t>
            </a:r>
            <a:r>
              <a:rPr lang="en-US" altLang="ja-JP" sz="1400" dirty="0"/>
              <a:t> </a:t>
            </a:r>
            <a:endParaRPr lang="ja-JP" altLang="ja-JP" sz="1400" dirty="0"/>
          </a:p>
          <a:p>
            <a:r>
              <a:rPr lang="ja-JP" altLang="en-US" sz="1400" dirty="0" smtClean="0"/>
              <a:t>　</a:t>
            </a:r>
            <a:r>
              <a:rPr lang="ja-JP" altLang="en-US" sz="1400" dirty="0" smtClean="0"/>
              <a:t>　</a:t>
            </a:r>
            <a:r>
              <a:rPr lang="ja-JP" altLang="en-US" sz="1400" b="1" dirty="0" smtClean="0"/>
              <a:t>◎</a:t>
            </a:r>
            <a:r>
              <a:rPr lang="ja-JP" altLang="en-US" sz="1400" b="1" dirty="0" smtClean="0"/>
              <a:t>　</a:t>
            </a:r>
            <a:r>
              <a:rPr lang="ja-JP" altLang="ja-JP" sz="1400" b="1" dirty="0" smtClean="0"/>
              <a:t>サテライトオフィス</a:t>
            </a:r>
            <a:r>
              <a:rPr lang="ja-JP" altLang="ja-JP" sz="1400" b="1" dirty="0"/>
              <a:t>の開設に向けて具体的な検討に入った</a:t>
            </a:r>
            <a:r>
              <a:rPr lang="ja-JP" altLang="ja-JP" sz="1400" b="1" dirty="0" smtClean="0"/>
              <a:t>企業</a:t>
            </a:r>
            <a:endParaRPr lang="en-US" altLang="ja-JP" sz="1400" b="1" dirty="0"/>
          </a:p>
          <a:p>
            <a:r>
              <a:rPr lang="ja-JP" altLang="en-US" sz="1600" dirty="0" smtClean="0"/>
              <a:t>　　</a:t>
            </a:r>
            <a:r>
              <a:rPr lang="ja-JP" altLang="en-US" sz="1600" dirty="0" smtClean="0"/>
              <a:t>　　</a:t>
            </a:r>
            <a:r>
              <a:rPr lang="ja-JP" altLang="en-US" sz="1400" dirty="0" smtClean="0"/>
              <a:t>①</a:t>
            </a:r>
            <a:r>
              <a:rPr lang="ja-JP" altLang="en-US" sz="1400" dirty="0" smtClean="0"/>
              <a:t>　ぜひ開設を検討したい・・・</a:t>
            </a:r>
            <a:r>
              <a:rPr lang="en-US" altLang="ja-JP" sz="1400" dirty="0" smtClean="0"/>
              <a:t>5</a:t>
            </a:r>
            <a:r>
              <a:rPr lang="ja-JP" altLang="en-US" sz="1400" dirty="0" smtClean="0"/>
              <a:t>件　（</a:t>
            </a:r>
            <a:r>
              <a:rPr lang="ja-JP" altLang="en-US" sz="1400" dirty="0" smtClean="0"/>
              <a:t>各企業の伊仙町における実施希望業務）</a:t>
            </a:r>
            <a:endParaRPr lang="en-US" altLang="ja-JP" sz="1400" dirty="0" smtClean="0"/>
          </a:p>
          <a:p>
            <a:r>
              <a:rPr lang="en-US" altLang="ja-JP" sz="1400" dirty="0"/>
              <a:t> </a:t>
            </a:r>
            <a:r>
              <a:rPr lang="en-US" altLang="ja-JP" sz="1400" dirty="0" smtClean="0"/>
              <a:t>          </a:t>
            </a:r>
            <a:r>
              <a:rPr lang="ja-JP" altLang="en-US" sz="1400" dirty="0" smtClean="0"/>
              <a:t>　</a:t>
            </a:r>
            <a:r>
              <a:rPr lang="en-US" altLang="ja-JP" sz="1400" dirty="0" smtClean="0"/>
              <a:t>  </a:t>
            </a:r>
            <a:r>
              <a:rPr lang="ja-JP" altLang="en-US" sz="1400" dirty="0" smtClean="0"/>
              <a:t>不動産関連　</a:t>
            </a:r>
            <a:r>
              <a:rPr lang="en-US" altLang="ja-JP" sz="1400" dirty="0" smtClean="0"/>
              <a:t>2</a:t>
            </a:r>
            <a:r>
              <a:rPr lang="ja-JP" altLang="en-US" sz="1400" dirty="0" smtClean="0"/>
              <a:t>件（コワーキングスペース運営事業）　　</a:t>
            </a:r>
            <a:r>
              <a:rPr lang="ja-JP" altLang="en-US" sz="1400" dirty="0" smtClean="0"/>
              <a:t>　製造</a:t>
            </a:r>
            <a:r>
              <a:rPr lang="ja-JP" altLang="en-US" sz="1400" dirty="0" smtClean="0"/>
              <a:t>販売関連　</a:t>
            </a:r>
            <a:r>
              <a:rPr lang="en-US" altLang="ja-JP" sz="1400" dirty="0" smtClean="0"/>
              <a:t>1</a:t>
            </a:r>
            <a:r>
              <a:rPr lang="ja-JP" altLang="en-US" sz="1400" dirty="0" smtClean="0"/>
              <a:t>件（地域資源を利用した特産品開発）　</a:t>
            </a:r>
            <a:endParaRPr lang="en-US" altLang="ja-JP" sz="1400" dirty="0" smtClean="0"/>
          </a:p>
          <a:p>
            <a:r>
              <a:rPr lang="ja-JP" altLang="en-US" sz="1400" dirty="0"/>
              <a:t>　</a:t>
            </a:r>
            <a:r>
              <a:rPr lang="ja-JP" altLang="en-US" sz="1400" dirty="0" smtClean="0"/>
              <a:t>　　　　  ＩＴ関連　</a:t>
            </a:r>
            <a:r>
              <a:rPr lang="ja-JP" altLang="en-US" sz="1400" dirty="0" smtClean="0"/>
              <a:t>　　　</a:t>
            </a:r>
            <a:r>
              <a:rPr lang="en-US" altLang="ja-JP" sz="1400" dirty="0" smtClean="0"/>
              <a:t>1</a:t>
            </a:r>
            <a:r>
              <a:rPr lang="ja-JP" altLang="en-US" sz="1400" dirty="0" smtClean="0"/>
              <a:t>件（伊仙町の広報活動、徳之島観光ＰＲ業務）　医療看護関連　</a:t>
            </a:r>
            <a:r>
              <a:rPr lang="en-US" altLang="ja-JP" sz="1400" dirty="0" smtClean="0"/>
              <a:t>1</a:t>
            </a:r>
            <a:r>
              <a:rPr lang="ja-JP" altLang="en-US" sz="1400" dirty="0" smtClean="0"/>
              <a:t>件（助産院、ママケア事業）</a:t>
            </a:r>
            <a:endParaRPr lang="en-US" altLang="ja-JP" sz="1400" dirty="0" smtClean="0"/>
          </a:p>
          <a:p>
            <a:r>
              <a:rPr lang="ja-JP" altLang="en-US" sz="1400" dirty="0"/>
              <a:t>　</a:t>
            </a:r>
            <a:r>
              <a:rPr lang="ja-JP" altLang="en-US" sz="1400" dirty="0" smtClean="0"/>
              <a:t>　</a:t>
            </a:r>
            <a:r>
              <a:rPr lang="ja-JP" altLang="en-US" sz="1400" dirty="0" smtClean="0"/>
              <a:t>　　 </a:t>
            </a:r>
            <a:r>
              <a:rPr lang="ja-JP" altLang="en-US" sz="1400" dirty="0" smtClean="0"/>
              <a:t>②　前向きに検討したい　    ・・</a:t>
            </a:r>
            <a:r>
              <a:rPr lang="en-US" altLang="ja-JP" sz="1400" dirty="0" smtClean="0"/>
              <a:t>9</a:t>
            </a:r>
            <a:r>
              <a:rPr lang="ja-JP" altLang="en-US" sz="1400" dirty="0" smtClean="0"/>
              <a:t>件</a:t>
            </a:r>
            <a:endParaRPr lang="en-US" altLang="ja-JP" sz="1400" dirty="0" smtClean="0"/>
          </a:p>
          <a:p>
            <a:r>
              <a:rPr lang="ja-JP" altLang="en-US" sz="1400" dirty="0"/>
              <a:t>　</a:t>
            </a:r>
            <a:r>
              <a:rPr lang="ja-JP" altLang="en-US" sz="1400" dirty="0" smtClean="0"/>
              <a:t>　　　　  </a:t>
            </a:r>
            <a:r>
              <a:rPr lang="ja-JP" altLang="en-US" sz="1400" dirty="0"/>
              <a:t>ＩＴ関連　</a:t>
            </a:r>
            <a:r>
              <a:rPr lang="en-US" altLang="ja-JP" sz="1400" dirty="0" smtClean="0"/>
              <a:t>6</a:t>
            </a:r>
            <a:r>
              <a:rPr lang="ja-JP" altLang="en-US" sz="1400" dirty="0" smtClean="0"/>
              <a:t>件　　</a:t>
            </a:r>
            <a:r>
              <a:rPr lang="ja-JP" altLang="en-US" sz="1400" dirty="0" smtClean="0"/>
              <a:t>　　地域</a:t>
            </a:r>
            <a:r>
              <a:rPr lang="ja-JP" altLang="en-US" sz="1400" dirty="0" smtClean="0"/>
              <a:t>開発関連　</a:t>
            </a:r>
            <a:r>
              <a:rPr lang="en-US" altLang="ja-JP" sz="1400" dirty="0" smtClean="0"/>
              <a:t>1</a:t>
            </a:r>
            <a:r>
              <a:rPr lang="ja-JP" altLang="en-US" sz="1400" dirty="0" smtClean="0"/>
              <a:t>件　　</a:t>
            </a:r>
            <a:r>
              <a:rPr lang="ja-JP" altLang="en-US" sz="1400" dirty="0" smtClean="0"/>
              <a:t>　　製造</a:t>
            </a:r>
            <a:r>
              <a:rPr lang="ja-JP" altLang="en-US" sz="1400" dirty="0" smtClean="0"/>
              <a:t>販売関連　</a:t>
            </a:r>
            <a:r>
              <a:rPr lang="en-US" altLang="ja-JP" sz="1400" dirty="0" smtClean="0"/>
              <a:t>1</a:t>
            </a:r>
            <a:r>
              <a:rPr lang="ja-JP" altLang="en-US" sz="1400" dirty="0" smtClean="0"/>
              <a:t>件　　</a:t>
            </a:r>
            <a:r>
              <a:rPr lang="ja-JP" altLang="en-US" sz="1400" dirty="0" smtClean="0"/>
              <a:t>　　　医療</a:t>
            </a:r>
            <a:r>
              <a:rPr lang="ja-JP" altLang="en-US" sz="1400" dirty="0" smtClean="0"/>
              <a:t>介護関連　</a:t>
            </a:r>
            <a:r>
              <a:rPr lang="en-US" altLang="ja-JP" sz="1400" dirty="0" smtClean="0"/>
              <a:t>1</a:t>
            </a:r>
            <a:r>
              <a:rPr lang="ja-JP" altLang="en-US" sz="1400" dirty="0" smtClean="0"/>
              <a:t>件</a:t>
            </a:r>
            <a:endParaRPr lang="en-US" altLang="ja-JP" dirty="0" smtClean="0">
              <a:solidFill>
                <a:srgbClr val="FF0000"/>
              </a:solidFill>
            </a:endParaRPr>
          </a:p>
        </p:txBody>
      </p:sp>
      <p:graphicFrame>
        <p:nvGraphicFramePr>
          <p:cNvPr id="2" name="表 1"/>
          <p:cNvGraphicFramePr>
            <a:graphicFrameLocks noGrp="1"/>
          </p:cNvGraphicFramePr>
          <p:nvPr>
            <p:extLst>
              <p:ext uri="{D42A27DB-BD31-4B8C-83A1-F6EECF244321}">
                <p14:modId xmlns:p14="http://schemas.microsoft.com/office/powerpoint/2010/main" val="4223135037"/>
              </p:ext>
            </p:extLst>
          </p:nvPr>
        </p:nvGraphicFramePr>
        <p:xfrm>
          <a:off x="648296" y="2394472"/>
          <a:ext cx="8424936" cy="2358248"/>
        </p:xfrm>
        <a:graphic>
          <a:graphicData uri="http://schemas.openxmlformats.org/drawingml/2006/table">
            <a:tbl>
              <a:tblPr firstRow="1" firstCol="1" bandRow="1">
                <a:tableStyleId>{5C22544A-7EE6-4342-B048-85BDC9FD1C3A}</a:tableStyleId>
              </a:tblPr>
              <a:tblGrid>
                <a:gridCol w="2952328"/>
                <a:gridCol w="936104"/>
                <a:gridCol w="4536504"/>
              </a:tblGrid>
              <a:tr h="223802">
                <a:tc>
                  <a:txBody>
                    <a:bodyPr/>
                    <a:lstStyle/>
                    <a:p>
                      <a:pPr algn="ctr">
                        <a:spcAft>
                          <a:spcPts val="0"/>
                        </a:spcAft>
                        <a:tabLst>
                          <a:tab pos="2700020" algn="ctr"/>
                          <a:tab pos="5400040" algn="r"/>
                        </a:tabLst>
                      </a:pPr>
                      <a:r>
                        <a:rPr lang="ja-JP" sz="1200" kern="100" dirty="0">
                          <a:effectLst/>
                        </a:rPr>
                        <a:t>　　　目標項目</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ja-JP" sz="1200" kern="100" dirty="0">
                          <a:effectLst/>
                        </a:rPr>
                        <a:t>数値目標</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ja-JP" sz="1200" kern="100" dirty="0">
                          <a:effectLst/>
                        </a:rPr>
                        <a:t>結果</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r h="223802">
                <a:tc>
                  <a:txBody>
                    <a:bodyPr/>
                    <a:lstStyle/>
                    <a:p>
                      <a:pPr algn="l">
                        <a:spcAft>
                          <a:spcPts val="0"/>
                        </a:spcAft>
                        <a:tabLst>
                          <a:tab pos="2700020" algn="ctr"/>
                          <a:tab pos="5400040" algn="r"/>
                        </a:tabLst>
                      </a:pPr>
                      <a:r>
                        <a:rPr lang="ja-JP" sz="1100" kern="100">
                          <a:effectLst/>
                        </a:rPr>
                        <a:t>①　事業案内セミナー</a:t>
                      </a:r>
                      <a:r>
                        <a:rPr lang="en-US" sz="1100" kern="100">
                          <a:effectLst/>
                        </a:rPr>
                        <a:t>(1</a:t>
                      </a:r>
                      <a:r>
                        <a:rPr lang="ja-JP" sz="1100" kern="100">
                          <a:effectLst/>
                        </a:rPr>
                        <a:t>回</a:t>
                      </a:r>
                      <a:r>
                        <a:rPr lang="en-US" sz="1100" kern="100">
                          <a:effectLst/>
                        </a:rPr>
                        <a:t>10</a:t>
                      </a:r>
                      <a:r>
                        <a:rPr lang="ja-JP" sz="1100" kern="100">
                          <a:effectLst/>
                        </a:rPr>
                        <a:t>社以上</a:t>
                      </a:r>
                      <a:r>
                        <a:rPr lang="en-US" sz="1100" kern="100">
                          <a:effectLst/>
                        </a:rPr>
                        <a:t>)</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n-US" sz="1200" kern="100" dirty="0">
                          <a:effectLst/>
                        </a:rPr>
                        <a:t>2</a:t>
                      </a:r>
                      <a:r>
                        <a:rPr lang="ja-JP" sz="1200" kern="100" dirty="0">
                          <a:effectLst/>
                        </a:rPr>
                        <a:t>回</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spcAft>
                          <a:spcPts val="0"/>
                        </a:spcAft>
                        <a:tabLst>
                          <a:tab pos="2700020" algn="ctr"/>
                          <a:tab pos="5400040" algn="r"/>
                        </a:tabLst>
                      </a:pPr>
                      <a:r>
                        <a:rPr lang="en-US" sz="1200" kern="100" dirty="0">
                          <a:effectLst/>
                        </a:rPr>
                        <a:t>2</a:t>
                      </a:r>
                      <a:r>
                        <a:rPr lang="ja-JP" sz="1200" kern="100" dirty="0">
                          <a:effectLst/>
                        </a:rPr>
                        <a:t>回実施（達成）</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r h="223802">
                <a:tc>
                  <a:txBody>
                    <a:bodyPr/>
                    <a:lstStyle/>
                    <a:p>
                      <a:pPr algn="l">
                        <a:spcAft>
                          <a:spcPts val="0"/>
                        </a:spcAft>
                        <a:tabLst>
                          <a:tab pos="2700020" algn="ctr"/>
                          <a:tab pos="5400040" algn="r"/>
                        </a:tabLst>
                      </a:pPr>
                      <a:r>
                        <a:rPr lang="ja-JP" sz="1100" kern="100">
                          <a:effectLst/>
                        </a:rPr>
                        <a:t>②　お試し勤務企業等</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n-US" sz="1200" kern="100" dirty="0">
                          <a:effectLst/>
                        </a:rPr>
                        <a:t>4</a:t>
                      </a:r>
                      <a:r>
                        <a:rPr lang="ja-JP" sz="1200" kern="100" dirty="0">
                          <a:effectLst/>
                        </a:rPr>
                        <a:t>社</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spcAft>
                          <a:spcPts val="0"/>
                        </a:spcAft>
                        <a:tabLst>
                          <a:tab pos="2700020" algn="ctr"/>
                          <a:tab pos="5400040" algn="r"/>
                        </a:tabLst>
                      </a:pPr>
                      <a:r>
                        <a:rPr lang="en-US" sz="1200" kern="100">
                          <a:effectLst/>
                        </a:rPr>
                        <a:t>23</a:t>
                      </a:r>
                      <a:r>
                        <a:rPr lang="ja-JP" sz="1200" kern="100">
                          <a:effectLst/>
                        </a:rPr>
                        <a:t>社（達成）</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r h="223802">
                <a:tc>
                  <a:txBody>
                    <a:bodyPr/>
                    <a:lstStyle/>
                    <a:p>
                      <a:pPr algn="l">
                        <a:spcAft>
                          <a:spcPts val="0"/>
                        </a:spcAft>
                        <a:tabLst>
                          <a:tab pos="2700020" algn="ctr"/>
                          <a:tab pos="5400040" algn="r"/>
                        </a:tabLst>
                      </a:pPr>
                      <a:r>
                        <a:rPr lang="ja-JP" sz="1100" kern="100">
                          <a:effectLst/>
                        </a:rPr>
                        <a:t>③　正式進出企業</a:t>
                      </a:r>
                      <a:endParaRPr lang="ja-JP" sz="105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n-US" sz="1200" kern="100" dirty="0">
                          <a:effectLst/>
                        </a:rPr>
                        <a:t>2</a:t>
                      </a:r>
                      <a:r>
                        <a:rPr lang="ja-JP" sz="1200" kern="100" dirty="0">
                          <a:effectLst/>
                        </a:rPr>
                        <a:t>社</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spcAft>
                          <a:spcPts val="0"/>
                        </a:spcAft>
                        <a:tabLst>
                          <a:tab pos="2700020" algn="ctr"/>
                          <a:tab pos="5400040" algn="r"/>
                        </a:tabLst>
                      </a:pPr>
                      <a:r>
                        <a:rPr lang="en-US" sz="1200" kern="100" dirty="0">
                          <a:effectLst/>
                        </a:rPr>
                        <a:t>0</a:t>
                      </a:r>
                      <a:r>
                        <a:rPr lang="ja-JP" sz="1200" kern="100" dirty="0">
                          <a:effectLst/>
                        </a:rPr>
                        <a:t>社（未達成</a:t>
                      </a:r>
                      <a:r>
                        <a:rPr lang="ja-JP" sz="1200" kern="100" dirty="0" smtClean="0">
                          <a:effectLst/>
                        </a:rPr>
                        <a:t>）</a:t>
                      </a:r>
                      <a:r>
                        <a:rPr lang="en-US" altLang="ja-JP" sz="1200" kern="100" dirty="0" smtClean="0">
                          <a:effectLst/>
                        </a:rPr>
                        <a:t>   </a:t>
                      </a:r>
                      <a:r>
                        <a:rPr lang="ja-JP" sz="1200" kern="100" dirty="0" smtClean="0">
                          <a:effectLst/>
                        </a:rPr>
                        <a:t>ただし</a:t>
                      </a:r>
                      <a:r>
                        <a:rPr lang="ja-JP" sz="1200" kern="100" dirty="0">
                          <a:effectLst/>
                        </a:rPr>
                        <a:t>、検討中企業</a:t>
                      </a:r>
                      <a:r>
                        <a:rPr lang="en-US" sz="1200" kern="100" dirty="0">
                          <a:effectLst/>
                        </a:rPr>
                        <a:t>14</a:t>
                      </a:r>
                      <a:r>
                        <a:rPr lang="ja-JP" sz="1200" kern="100" dirty="0">
                          <a:effectLst/>
                        </a:rPr>
                        <a:t>社あり</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r>
              <a:tr h="671407">
                <a:tc>
                  <a:txBody>
                    <a:bodyPr/>
                    <a:lstStyle/>
                    <a:p>
                      <a:pPr algn="l">
                        <a:spcAft>
                          <a:spcPts val="0"/>
                        </a:spcAft>
                        <a:tabLst>
                          <a:tab pos="2700020" algn="ctr"/>
                          <a:tab pos="5400040" algn="r"/>
                        </a:tabLst>
                      </a:pPr>
                      <a:r>
                        <a:rPr lang="en-US" sz="1100" kern="100" dirty="0">
                          <a:effectLst/>
                        </a:rPr>
                        <a:t> </a:t>
                      </a:r>
                      <a:r>
                        <a:rPr lang="ja-JP" sz="1100" kern="100" dirty="0" smtClean="0">
                          <a:effectLst/>
                        </a:rPr>
                        <a:t>④</a:t>
                      </a:r>
                      <a:r>
                        <a:rPr lang="ja-JP" sz="1100" kern="100" dirty="0">
                          <a:effectLst/>
                        </a:rPr>
                        <a:t>　連携アドバイザー</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n-US" sz="1200" kern="100" dirty="0">
                          <a:effectLst/>
                        </a:rPr>
                        <a:t> </a:t>
                      </a:r>
                      <a:r>
                        <a:rPr lang="en-US" sz="1200" kern="100" dirty="0" smtClean="0">
                          <a:effectLst/>
                        </a:rPr>
                        <a:t>3</a:t>
                      </a:r>
                      <a:r>
                        <a:rPr lang="ja-JP" sz="1200" kern="100" dirty="0">
                          <a:effectLst/>
                        </a:rPr>
                        <a:t>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spcAft>
                          <a:spcPts val="0"/>
                        </a:spcAft>
                        <a:tabLst>
                          <a:tab pos="2700020" algn="ctr"/>
                          <a:tab pos="5400040" algn="r"/>
                        </a:tabLst>
                      </a:pPr>
                      <a:r>
                        <a:rPr lang="en-US" sz="1200" kern="100" dirty="0">
                          <a:effectLst/>
                        </a:rPr>
                        <a:t> </a:t>
                      </a:r>
                      <a:r>
                        <a:rPr lang="en-US" sz="1200" kern="100" dirty="0" smtClean="0">
                          <a:effectLst/>
                        </a:rPr>
                        <a:t>0</a:t>
                      </a:r>
                      <a:r>
                        <a:rPr lang="ja-JP" sz="1200" kern="100" dirty="0">
                          <a:effectLst/>
                        </a:rPr>
                        <a:t>名（未達成</a:t>
                      </a:r>
                      <a:r>
                        <a:rPr lang="ja-JP" sz="1200" kern="100" dirty="0" smtClean="0">
                          <a:effectLst/>
                        </a:rPr>
                        <a:t>）</a:t>
                      </a:r>
                      <a:endParaRPr lang="en-US" altLang="ja-JP" sz="1200" kern="100" dirty="0" smtClean="0">
                        <a:effectLst/>
                      </a:endParaRPr>
                    </a:p>
                    <a:p>
                      <a:pPr algn="l">
                        <a:spcAft>
                          <a:spcPts val="0"/>
                        </a:spcAft>
                        <a:tabLst>
                          <a:tab pos="2700020" algn="ctr"/>
                          <a:tab pos="5400040" algn="r"/>
                        </a:tabLst>
                      </a:pPr>
                      <a:r>
                        <a:rPr lang="ja-JP" sz="1200" kern="100" dirty="0" smtClean="0">
                          <a:effectLst/>
                        </a:rPr>
                        <a:t>お試し</a:t>
                      </a:r>
                      <a:r>
                        <a:rPr lang="ja-JP" sz="1200" kern="100" dirty="0">
                          <a:effectLst/>
                        </a:rPr>
                        <a:t>サテライトオフィス交流</a:t>
                      </a:r>
                      <a:r>
                        <a:rPr lang="ja-JP" sz="1200" kern="100" dirty="0" smtClean="0">
                          <a:effectLst/>
                        </a:rPr>
                        <a:t>セミナーや</a:t>
                      </a:r>
                      <a:r>
                        <a:rPr lang="ja-JP" sz="1200" kern="100" dirty="0">
                          <a:effectLst/>
                        </a:rPr>
                        <a:t>マッチング調査の結果、伊仙町でのお試し勤務等を希望する企業等が予想以上に多く、連携アドバイザーなしでも十分に誘致可能と判断したため。</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r>
              <a:tr h="505240">
                <a:tc>
                  <a:txBody>
                    <a:bodyPr/>
                    <a:lstStyle/>
                    <a:p>
                      <a:pPr algn="l">
                        <a:spcAft>
                          <a:spcPts val="0"/>
                        </a:spcAft>
                        <a:tabLst>
                          <a:tab pos="2700020" algn="ctr"/>
                          <a:tab pos="5400040" algn="r"/>
                        </a:tabLst>
                      </a:pPr>
                      <a:r>
                        <a:rPr lang="en-US" sz="1100" kern="100" dirty="0">
                          <a:effectLst/>
                        </a:rPr>
                        <a:t> </a:t>
                      </a:r>
                      <a:r>
                        <a:rPr lang="ja-JP" sz="1100" kern="100" dirty="0" smtClean="0">
                          <a:effectLst/>
                        </a:rPr>
                        <a:t>⑤</a:t>
                      </a:r>
                      <a:r>
                        <a:rPr lang="ja-JP" sz="1100" kern="100" dirty="0">
                          <a:effectLst/>
                        </a:rPr>
                        <a:t>　企業ニーズの具体化と戦略策定</a:t>
                      </a:r>
                      <a:r>
                        <a:rPr lang="ja-JP" sz="1100" kern="100" dirty="0" smtClean="0">
                          <a:effectLst/>
                        </a:rPr>
                        <a:t>への</a:t>
                      </a:r>
                      <a:r>
                        <a:rPr lang="ja-JP" sz="1100" kern="100" dirty="0">
                          <a:effectLst/>
                        </a:rPr>
                        <a:t>反映</a:t>
                      </a:r>
                      <a:endParaRPr lang="ja-JP" sz="105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ctr">
                        <a:spcAft>
                          <a:spcPts val="0"/>
                        </a:spcAft>
                        <a:tabLst>
                          <a:tab pos="2700020" algn="ctr"/>
                          <a:tab pos="5400040" algn="r"/>
                        </a:tabLst>
                      </a:pPr>
                      <a:r>
                        <a:rPr lang="en-US" sz="1200" kern="100" dirty="0">
                          <a:effectLst/>
                        </a:rPr>
                        <a:t> </a:t>
                      </a:r>
                      <a:r>
                        <a:rPr lang="ja-JP" sz="1200" kern="100" dirty="0" smtClean="0">
                          <a:effectLst/>
                        </a:rPr>
                        <a:t>なし</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nchor="ctr"/>
                </a:tc>
                <a:tc>
                  <a:txBody>
                    <a:bodyPr/>
                    <a:lstStyle/>
                    <a:p>
                      <a:pPr algn="l">
                        <a:spcAft>
                          <a:spcPts val="0"/>
                        </a:spcAft>
                        <a:tabLst>
                          <a:tab pos="2700020" algn="ctr"/>
                          <a:tab pos="5400040" algn="r"/>
                        </a:tabLst>
                      </a:pPr>
                      <a:r>
                        <a:rPr lang="en-US" sz="1200" kern="100" dirty="0">
                          <a:effectLst/>
                        </a:rPr>
                        <a:t> </a:t>
                      </a:r>
                      <a:r>
                        <a:rPr lang="ja-JP" altLang="en-US" sz="1200" kern="100" dirty="0" smtClean="0">
                          <a:effectLst/>
                        </a:rPr>
                        <a:t>事業成果</a:t>
                      </a:r>
                      <a:r>
                        <a:rPr lang="ja-JP" sz="1200" kern="100" dirty="0" smtClean="0">
                          <a:effectLst/>
                        </a:rPr>
                        <a:t>報告書</a:t>
                      </a:r>
                      <a:r>
                        <a:rPr lang="ja-JP" sz="1200" kern="100" dirty="0">
                          <a:effectLst/>
                        </a:rPr>
                        <a:t>にて報告（達成）</a:t>
                      </a:r>
                    </a:p>
                    <a:p>
                      <a:pPr algn="l">
                        <a:spcAft>
                          <a:spcPts val="0"/>
                        </a:spcAft>
                        <a:tabLst>
                          <a:tab pos="2700020" algn="ctr"/>
                          <a:tab pos="5400040" algn="r"/>
                        </a:tabLst>
                      </a:pPr>
                      <a:r>
                        <a:rPr lang="en-US" sz="1200" kern="100" dirty="0">
                          <a:effectLst/>
                        </a:rPr>
                        <a:t> </a:t>
                      </a:r>
                      <a:r>
                        <a:rPr lang="ja-JP" sz="1200" kern="100" dirty="0" smtClean="0">
                          <a:effectLst/>
                        </a:rPr>
                        <a:t>各企業</a:t>
                      </a:r>
                      <a:r>
                        <a:rPr lang="ja-JP" sz="1200" kern="100" dirty="0">
                          <a:effectLst/>
                        </a:rPr>
                        <a:t>等へのアンケートや個別訪問等により、伊仙町におけるサテライトオフィスへのニーズや課題を明確化し、その内容に基づいた今後の方針、戦略を策定。</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4318010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タイトル 3"/>
          <p:cNvSpPr>
            <a:spLocks noGrp="1"/>
          </p:cNvSpPr>
          <p:nvPr>
            <p:ph type="title"/>
          </p:nvPr>
        </p:nvSpPr>
        <p:spPr>
          <a:xfrm>
            <a:off x="144240" y="162223"/>
            <a:ext cx="9073008" cy="576064"/>
          </a:xfrm>
          <a:gradFill>
            <a:gsLst>
              <a:gs pos="0">
                <a:srgbClr val="00B050"/>
              </a:gs>
              <a:gs pos="50000">
                <a:schemeClr val="bg1"/>
              </a:gs>
              <a:gs pos="100000">
                <a:srgbClr val="00B050"/>
              </a:gs>
            </a:gsLst>
          </a:gradFill>
          <a:ln w="28575">
            <a:solidFill>
              <a:schemeClr val="tx1"/>
            </a:solidFill>
          </a:ln>
        </p:spPr>
        <p:style>
          <a:lnRef idx="1">
            <a:schemeClr val="accent6"/>
          </a:lnRef>
          <a:fillRef idx="3">
            <a:schemeClr val="accent6"/>
          </a:fillRef>
          <a:effectRef idx="2">
            <a:schemeClr val="accent6"/>
          </a:effectRef>
          <a:fontRef idx="minor">
            <a:schemeClr val="lt1"/>
          </a:fontRef>
        </p:style>
        <p:txBody>
          <a:bodyPr>
            <a:normAutofit/>
          </a:bodyPr>
          <a:lstStyle/>
          <a:p>
            <a:pPr>
              <a:lnSpc>
                <a:spcPts val="2300"/>
              </a:lnSpc>
              <a:spcBef>
                <a:spcPts val="0"/>
              </a:spcBef>
            </a:pPr>
            <a:r>
              <a:rPr lang="ja-JP" altLang="en-US" sz="2400" dirty="0">
                <a:solidFill>
                  <a:schemeClr val="tx1"/>
                </a:solidFill>
                <a:latin typeface="HGS創英角ｺﾞｼｯｸUB" panose="020B0900000000000000" pitchFamily="50" charset="-128"/>
                <a:ea typeface="HGS創英角ｺﾞｼｯｸUB" panose="020B0900000000000000" pitchFamily="50" charset="-128"/>
              </a:rPr>
              <a:t>成果の総括と今後の</a:t>
            </a:r>
            <a:r>
              <a:rPr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方針（アンケート結果）</a:t>
            </a:r>
            <a:endParaRPr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4058146229"/>
              </p:ext>
            </p:extLst>
          </p:nvPr>
        </p:nvGraphicFramePr>
        <p:xfrm>
          <a:off x="288256" y="1170335"/>
          <a:ext cx="8784976" cy="5120640"/>
        </p:xfrm>
        <a:graphic>
          <a:graphicData uri="http://schemas.openxmlformats.org/drawingml/2006/table">
            <a:tbl>
              <a:tblPr firstRow="1" bandRow="1">
                <a:tableStyleId>{F5AB1C69-6EDB-4FF4-983F-18BD219EF322}</a:tableStyleId>
              </a:tblPr>
              <a:tblGrid>
                <a:gridCol w="8784976"/>
              </a:tblGrid>
              <a:tr h="370840">
                <a:tc>
                  <a:txBody>
                    <a:bodyPr/>
                    <a:lstStyle/>
                    <a:p>
                      <a:pPr algn="ctr"/>
                      <a:r>
                        <a:rPr lang="ja-JP" altLang="en-US" sz="1800" dirty="0" smtClean="0"/>
                        <a:t>アンケート結果</a:t>
                      </a:r>
                      <a:endParaRPr kumimoji="1" lang="ja-JP" altLang="en-US" dirty="0">
                        <a:solidFill>
                          <a:schemeClr val="bg1"/>
                        </a:solidFill>
                      </a:endParaRPr>
                    </a:p>
                  </a:txBody>
                  <a:tcPr/>
                </a:tc>
              </a:tr>
              <a:tr h="370840">
                <a:tc>
                  <a:txBody>
                    <a:bodyPr/>
                    <a:lstStyle/>
                    <a:p>
                      <a:r>
                        <a:rPr lang="ja-JP" altLang="en-US" sz="1600" b="0" dirty="0" smtClean="0"/>
                        <a:t>　　</a:t>
                      </a:r>
                      <a:r>
                        <a:rPr lang="ja-JP" altLang="ja-JP" sz="1600" b="1" dirty="0" smtClean="0"/>
                        <a:t>①　サテライトオフィス設置場所を選定する際の重視項目</a:t>
                      </a:r>
                      <a:endParaRPr kumimoji="1" lang="ja-JP" altLang="en-US" sz="1600" b="1" dirty="0"/>
                    </a:p>
                  </a:txBody>
                  <a:tcPr/>
                </a:tc>
              </a:tr>
              <a:tr h="370840">
                <a:tc>
                  <a:txBody>
                    <a:bodyPr/>
                    <a:lstStyle/>
                    <a:p>
                      <a:r>
                        <a:rPr lang="ja-JP" altLang="ja-JP" sz="1600" dirty="0" smtClean="0"/>
                        <a:t>　　　　　・役場近くなど、仕事面で地元（企業含む）との連携が容易な場所</a:t>
                      </a:r>
                    </a:p>
                    <a:p>
                      <a:r>
                        <a:rPr lang="ja-JP" altLang="ja-JP" sz="1600" dirty="0" smtClean="0"/>
                        <a:t>　　　　　・生活や交通の利便性が高い中心地区　　　　　・地域の人材が集まりやすい場所</a:t>
                      </a:r>
                    </a:p>
                  </a:txBody>
                  <a:tcPr/>
                </a:tc>
              </a:tr>
              <a:tr h="370840">
                <a:tc>
                  <a:txBody>
                    <a:bodyPr/>
                    <a:lstStyle/>
                    <a:p>
                      <a:r>
                        <a:rPr lang="ja-JP" altLang="ja-JP" sz="1600" dirty="0" smtClean="0"/>
                        <a:t>　　</a:t>
                      </a:r>
                      <a:r>
                        <a:rPr lang="ja-JP" altLang="ja-JP" sz="1600" b="1" dirty="0" smtClean="0"/>
                        <a:t>②　サテライトオフィス実施にあたり重視する項目</a:t>
                      </a:r>
                      <a:endParaRPr kumimoji="1" lang="ja-JP" altLang="en-US" sz="1600" b="1" dirty="0"/>
                    </a:p>
                  </a:txBody>
                  <a:tcPr/>
                </a:tc>
              </a:tr>
              <a:tr h="370840">
                <a:tc>
                  <a:txBody>
                    <a:bodyPr/>
                    <a:lstStyle/>
                    <a:p>
                      <a:r>
                        <a:rPr lang="ja-JP" altLang="ja-JP" sz="1600" dirty="0" smtClean="0"/>
                        <a:t>　　　　　・新規ビジネスの可能性の有無　　　　　</a:t>
                      </a:r>
                      <a:r>
                        <a:rPr lang="ja-JP" altLang="en-US" sz="1600" dirty="0" smtClean="0"/>
                        <a:t>　　　　　</a:t>
                      </a:r>
                      <a:r>
                        <a:rPr lang="ja-JP" altLang="ja-JP" sz="1600" dirty="0" smtClean="0"/>
                        <a:t>・社員や家族にとっての魅力</a:t>
                      </a:r>
                    </a:p>
                    <a:p>
                      <a:r>
                        <a:rPr lang="ja-JP" altLang="ja-JP" sz="1600" dirty="0" smtClean="0"/>
                        <a:t>　　　　　・周辺の</a:t>
                      </a:r>
                      <a:r>
                        <a:rPr lang="en-US" altLang="ja-JP" sz="1600" dirty="0" smtClean="0"/>
                        <a:t>ICT</a:t>
                      </a:r>
                      <a:r>
                        <a:rPr lang="ja-JP" altLang="ja-JP" sz="1600" dirty="0" smtClean="0"/>
                        <a:t>環境や通信環境</a:t>
                      </a:r>
                    </a:p>
                  </a:txBody>
                  <a:tcPr/>
                </a:tc>
              </a:tr>
              <a:tr h="370840">
                <a:tc>
                  <a:txBody>
                    <a:bodyPr/>
                    <a:lstStyle/>
                    <a:p>
                      <a:r>
                        <a:rPr lang="ja-JP" altLang="ja-JP" sz="1600" dirty="0" smtClean="0"/>
                        <a:t>　</a:t>
                      </a:r>
                      <a:r>
                        <a:rPr lang="ja-JP" altLang="en-US" sz="1600" b="1" dirty="0" smtClean="0"/>
                        <a:t>　</a:t>
                      </a:r>
                      <a:r>
                        <a:rPr lang="ja-JP" altLang="ja-JP" sz="1600" b="1" dirty="0" smtClean="0"/>
                        <a:t>③　サテライトオフィスに期待する効果</a:t>
                      </a:r>
                      <a:endParaRPr kumimoji="1" lang="ja-JP" altLang="en-US" sz="1600" b="1" dirty="0"/>
                    </a:p>
                  </a:txBody>
                  <a:tcPr/>
                </a:tc>
              </a:tr>
              <a:tr h="370840">
                <a:tc>
                  <a:txBody>
                    <a:bodyPr/>
                    <a:lstStyle/>
                    <a:p>
                      <a:r>
                        <a:rPr lang="ja-JP" altLang="ja-JP" sz="1600" dirty="0" smtClean="0"/>
                        <a:t>　</a:t>
                      </a:r>
                      <a:r>
                        <a:rPr lang="ja-JP" altLang="en-US" sz="1600" dirty="0" smtClean="0"/>
                        <a:t>　</a:t>
                      </a:r>
                      <a:r>
                        <a:rPr lang="ja-JP" altLang="ja-JP" sz="1600" dirty="0" smtClean="0"/>
                        <a:t>　　　・従業員の働き方の多様化実現　　　　</a:t>
                      </a:r>
                      <a:r>
                        <a:rPr lang="ja-JP" altLang="en-US" sz="1600" dirty="0" smtClean="0"/>
                        <a:t>　　　　</a:t>
                      </a:r>
                      <a:r>
                        <a:rPr lang="ja-JP" altLang="ja-JP" sz="1600" dirty="0" smtClean="0"/>
                        <a:t>　・地元事業者や学校などとの連携</a:t>
                      </a:r>
                    </a:p>
                    <a:p>
                      <a:r>
                        <a:rPr lang="ja-JP" altLang="ja-JP" sz="1600" dirty="0" smtClean="0"/>
                        <a:t>　</a:t>
                      </a:r>
                      <a:r>
                        <a:rPr lang="ja-JP" altLang="en-US" sz="1600" dirty="0" smtClean="0"/>
                        <a:t>　</a:t>
                      </a:r>
                      <a:r>
                        <a:rPr lang="ja-JP" altLang="ja-JP" sz="1600" dirty="0" smtClean="0"/>
                        <a:t>　　　・従業員のリフレッシュ促進</a:t>
                      </a:r>
                    </a:p>
                  </a:txBody>
                  <a:tcPr/>
                </a:tc>
              </a:tr>
              <a:tr h="370840">
                <a:tc>
                  <a:txBody>
                    <a:bodyPr/>
                    <a:lstStyle/>
                    <a:p>
                      <a:pPr marL="0" marR="0" indent="0" algn="l" defTabSz="927429" rtl="0" eaLnBrk="1" fontAlgn="auto" latinLnBrk="0" hangingPunct="1">
                        <a:lnSpc>
                          <a:spcPct val="100000"/>
                        </a:lnSpc>
                        <a:spcBef>
                          <a:spcPts val="0"/>
                        </a:spcBef>
                        <a:spcAft>
                          <a:spcPts val="0"/>
                        </a:spcAft>
                        <a:buClrTx/>
                        <a:buSzTx/>
                        <a:buFontTx/>
                        <a:buNone/>
                        <a:tabLst/>
                        <a:defRPr/>
                      </a:pPr>
                      <a:r>
                        <a:rPr lang="ja-JP" altLang="ja-JP" sz="1600" b="1" dirty="0" smtClean="0"/>
                        <a:t>　　④　サテライトオフィス設置の後押しとなる行政支援策</a:t>
                      </a:r>
                      <a:endParaRPr kumimoji="1" lang="ja-JP" altLang="en-US" sz="1600" b="1" dirty="0"/>
                    </a:p>
                  </a:txBody>
                  <a:tcPr/>
                </a:tc>
              </a:tr>
              <a:tr h="370840">
                <a:tc>
                  <a:txBody>
                    <a:bodyPr/>
                    <a:lstStyle/>
                    <a:p>
                      <a:r>
                        <a:rPr lang="ja-JP" altLang="ja-JP" sz="1600" dirty="0" smtClean="0"/>
                        <a:t>　　</a:t>
                      </a:r>
                      <a:r>
                        <a:rPr lang="ja-JP" altLang="en-US" sz="1600" dirty="0" smtClean="0"/>
                        <a:t>　　</a:t>
                      </a:r>
                      <a:r>
                        <a:rPr lang="ja-JP" altLang="ja-JP" sz="1600" dirty="0" smtClean="0"/>
                        <a:t>　・補助金による財政的支援　　　　</a:t>
                      </a:r>
                      <a:r>
                        <a:rPr lang="ja-JP" altLang="en-US" sz="1600" dirty="0" smtClean="0"/>
                        <a:t>　　　　　　　</a:t>
                      </a:r>
                      <a:r>
                        <a:rPr lang="ja-JP" altLang="ja-JP" sz="1600" dirty="0" smtClean="0"/>
                        <a:t>　・総合的サポート体制の構築</a:t>
                      </a:r>
                    </a:p>
                    <a:p>
                      <a:r>
                        <a:rPr lang="ja-JP" altLang="ja-JP" sz="1600" dirty="0" smtClean="0"/>
                        <a:t>　　　　　・税制の優遇による支援</a:t>
                      </a:r>
                    </a:p>
                  </a:txBody>
                  <a:tcPr/>
                </a:tc>
              </a:tr>
              <a:tr h="370840">
                <a:tc>
                  <a:txBody>
                    <a:bodyPr/>
                    <a:lstStyle/>
                    <a:p>
                      <a:r>
                        <a:rPr lang="ja-JP" altLang="ja-JP" sz="1600" dirty="0" smtClean="0"/>
                        <a:t>　</a:t>
                      </a:r>
                      <a:r>
                        <a:rPr lang="ja-JP" altLang="en-US" sz="1600" dirty="0" smtClean="0"/>
                        <a:t>　</a:t>
                      </a:r>
                      <a:r>
                        <a:rPr lang="ja-JP" altLang="ja-JP" sz="1600" b="1" dirty="0" smtClean="0"/>
                        <a:t>⑤　伊仙町おいて考えられるサテライトオフィス設置形態</a:t>
                      </a:r>
                      <a:endParaRPr kumimoji="1" lang="ja-JP" altLang="en-US" sz="1600" b="1" dirty="0"/>
                    </a:p>
                  </a:txBody>
                  <a:tcPr/>
                </a:tc>
              </a:tr>
              <a:tr h="370840">
                <a:tc>
                  <a:txBody>
                    <a:bodyPr/>
                    <a:lstStyle/>
                    <a:p>
                      <a:pPr marL="0" marR="0" indent="0" algn="l" defTabSz="927429" rtl="0" eaLnBrk="1" fontAlgn="auto" latinLnBrk="0" hangingPunct="1">
                        <a:lnSpc>
                          <a:spcPct val="100000"/>
                        </a:lnSpc>
                        <a:spcBef>
                          <a:spcPts val="0"/>
                        </a:spcBef>
                        <a:spcAft>
                          <a:spcPts val="0"/>
                        </a:spcAft>
                        <a:buClrTx/>
                        <a:buSzTx/>
                        <a:buFontTx/>
                        <a:buNone/>
                        <a:tabLst/>
                        <a:defRPr/>
                      </a:pPr>
                      <a:r>
                        <a:rPr lang="ja-JP" altLang="ja-JP" sz="1600" dirty="0" smtClean="0"/>
                        <a:t>　　　</a:t>
                      </a:r>
                      <a:r>
                        <a:rPr lang="ja-JP" altLang="en-US" sz="1600" dirty="0" smtClean="0"/>
                        <a:t>　</a:t>
                      </a:r>
                      <a:r>
                        <a:rPr lang="ja-JP" altLang="ja-JP" sz="1600" dirty="0" smtClean="0"/>
                        <a:t>　・シェアオフィス　　　　</a:t>
                      </a:r>
                      <a:r>
                        <a:rPr lang="ja-JP" altLang="en-US" sz="1600" dirty="0" smtClean="0"/>
                        <a:t>　　　　　</a:t>
                      </a:r>
                      <a:r>
                        <a:rPr lang="ja-JP" altLang="ja-JP" sz="1600" dirty="0" smtClean="0"/>
                        <a:t>　</a:t>
                      </a:r>
                      <a:r>
                        <a:rPr lang="ja-JP" altLang="en-US" sz="1600" dirty="0" smtClean="0"/>
                        <a:t>　　　　　　　　</a:t>
                      </a:r>
                      <a:r>
                        <a:rPr lang="ja-JP" altLang="ja-JP" sz="1600" dirty="0" smtClean="0"/>
                        <a:t>　・民間のオフィスや空き店舗を賃貸</a:t>
                      </a:r>
                    </a:p>
                    <a:p>
                      <a:r>
                        <a:rPr lang="ja-JP" altLang="en-US" sz="1600" dirty="0" smtClean="0"/>
                        <a:t>　　　　</a:t>
                      </a:r>
                      <a:r>
                        <a:rPr lang="ja-JP" altLang="ja-JP" sz="1600" dirty="0" smtClean="0"/>
                        <a:t>　・空き家などを借り上げオフィスとして活用　　　</a:t>
                      </a:r>
                    </a:p>
                  </a:txBody>
                  <a:tcPr/>
                </a:tc>
              </a:tr>
            </a:tbl>
          </a:graphicData>
        </a:graphic>
      </p:graphicFrame>
    </p:spTree>
    <p:extLst>
      <p:ext uri="{BB962C8B-B14F-4D97-AF65-F5344CB8AC3E}">
        <p14:creationId xmlns:p14="http://schemas.microsoft.com/office/powerpoint/2010/main" val="31601933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9050" y="954311"/>
            <a:ext cx="8928198" cy="646331"/>
          </a:xfrm>
          <a:prstGeom prst="rect">
            <a:avLst/>
          </a:prstGeom>
          <a:solidFill>
            <a:schemeClr val="bg1"/>
          </a:solidFill>
        </p:spPr>
        <p:txBody>
          <a:bodyPr wrap="square" rtlCol="0">
            <a:spAutoFit/>
          </a:bodyPr>
          <a:lstStyle/>
          <a:p>
            <a:endParaRPr lang="en-US" altLang="ja-JP" b="1" dirty="0" smtClean="0"/>
          </a:p>
          <a:p>
            <a:r>
              <a:rPr lang="ja-JP" altLang="en-US" b="1" dirty="0" smtClean="0"/>
              <a:t>　</a:t>
            </a:r>
            <a:endParaRPr lang="ja-JP" altLang="ja-JP" sz="1600" b="1" dirty="0"/>
          </a:p>
        </p:txBody>
      </p:sp>
      <p:sp>
        <p:nvSpPr>
          <p:cNvPr id="3" name="タイトル 3"/>
          <p:cNvSpPr txBox="1">
            <a:spLocks/>
          </p:cNvSpPr>
          <p:nvPr/>
        </p:nvSpPr>
        <p:spPr>
          <a:xfrm>
            <a:off x="144240" y="162223"/>
            <a:ext cx="9073008" cy="576064"/>
          </a:xfrm>
          <a:prstGeom prst="rect">
            <a:avLst/>
          </a:prstGeom>
          <a:gradFill rotWithShape="1">
            <a:gsLst>
              <a:gs pos="0">
                <a:srgbClr val="00B050"/>
              </a:gs>
              <a:gs pos="50000">
                <a:schemeClr val="bg1"/>
              </a:gs>
              <a:gs pos="100000">
                <a:srgbClr val="00B050"/>
              </a:gs>
            </a:gsLst>
            <a:lin ang="16200000" scaled="0"/>
          </a:gradFill>
          <a:ln w="28575" cap="flat" cmpd="sng" algn="ctr">
            <a:solidFill>
              <a:schemeClr val="tx1"/>
            </a:solidFill>
            <a:prstDash val="solid"/>
          </a:ln>
        </p:spPr>
        <p:style>
          <a:lnRef idx="1">
            <a:schemeClr val="accent6"/>
          </a:lnRef>
          <a:fillRef idx="3">
            <a:schemeClr val="accent6"/>
          </a:fillRef>
          <a:effectRef idx="2">
            <a:schemeClr val="accent6"/>
          </a:effectRef>
          <a:fontRef idx="minor">
            <a:schemeClr val="lt1"/>
          </a:fontRef>
        </p:style>
        <p:txBody>
          <a:bodyPr>
            <a:normAutofit/>
          </a:bodyPr>
          <a:lstStyle>
            <a:lvl1pPr algn="ctr" defTabSz="927429" rtl="0" eaLnBrk="1" latinLnBrk="0" hangingPunct="1">
              <a:spcBef>
                <a:spcPct val="0"/>
              </a:spcBef>
              <a:buNone/>
              <a:defRPr kumimoji="1" sz="45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Bef>
                <a:spcPts val="0"/>
              </a:spcBef>
            </a:pPr>
            <a:r>
              <a:rPr lang="ja-JP" altLang="en-US" sz="2400" dirty="0" smtClean="0">
                <a:solidFill>
                  <a:schemeClr val="tx1"/>
                </a:solidFill>
                <a:latin typeface="HGS創英角ｺﾞｼｯｸUB" panose="020B0900000000000000" pitchFamily="50" charset="-128"/>
                <a:ea typeface="HGS創英角ｺﾞｼｯｸUB" panose="020B0900000000000000" pitchFamily="50" charset="-128"/>
              </a:rPr>
              <a:t>成果の総括と今後の方針</a:t>
            </a:r>
            <a:endParaRPr lang="ja-JP" altLang="en-US" sz="2400" dirty="0">
              <a:solidFill>
                <a:schemeClr val="tx1"/>
              </a:solidFill>
              <a:latin typeface="HGS創英角ｺﾞｼｯｸUB" panose="020B0900000000000000" pitchFamily="50" charset="-128"/>
              <a:ea typeface="HGS創英角ｺﾞｼｯｸUB" panose="020B0900000000000000"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6656399"/>
              </p:ext>
            </p:extLst>
          </p:nvPr>
        </p:nvGraphicFramePr>
        <p:xfrm>
          <a:off x="289050" y="882303"/>
          <a:ext cx="8640166" cy="6096000"/>
        </p:xfrm>
        <a:graphic>
          <a:graphicData uri="http://schemas.openxmlformats.org/drawingml/2006/table">
            <a:tbl>
              <a:tblPr firstRow="1" bandRow="1">
                <a:tableStyleId>{93296810-A885-4BE3-A3E7-6D5BEEA58F35}</a:tableStyleId>
              </a:tblPr>
              <a:tblGrid>
                <a:gridCol w="8640166"/>
              </a:tblGrid>
              <a:tr h="144015">
                <a:tc>
                  <a:txBody>
                    <a:bodyPr/>
                    <a:lstStyle/>
                    <a:p>
                      <a:endParaRPr kumimoji="1" lang="ja-JP" altLang="en-US" sz="800" dirty="0"/>
                    </a:p>
                  </a:txBody>
                  <a:tcPr/>
                </a:tc>
              </a:tr>
              <a:tr h="2369778">
                <a:tc>
                  <a:txBody>
                    <a:bodyPr/>
                    <a:lstStyle/>
                    <a:p>
                      <a:r>
                        <a:rPr lang="ja-JP" altLang="en-US" b="1" dirty="0" smtClean="0">
                          <a:solidFill>
                            <a:schemeClr val="tx1"/>
                          </a:solidFill>
                        </a:rPr>
                        <a:t>　</a:t>
                      </a:r>
                      <a:r>
                        <a:rPr lang="en-US" altLang="ja-JP" b="1" dirty="0" smtClean="0">
                          <a:solidFill>
                            <a:schemeClr val="tx1"/>
                          </a:solidFill>
                        </a:rPr>
                        <a:t>【</a:t>
                      </a:r>
                      <a:r>
                        <a:rPr lang="ja-JP" altLang="en-US" b="1" dirty="0" smtClean="0">
                          <a:solidFill>
                            <a:schemeClr val="tx1"/>
                          </a:solidFill>
                        </a:rPr>
                        <a:t>成果の総括</a:t>
                      </a:r>
                      <a:r>
                        <a:rPr lang="en-US" altLang="ja-JP" b="1" dirty="0" smtClean="0">
                          <a:solidFill>
                            <a:schemeClr val="tx1"/>
                          </a:solidFill>
                        </a:rPr>
                        <a:t>】</a:t>
                      </a:r>
                    </a:p>
                    <a:p>
                      <a:r>
                        <a:rPr lang="ja-JP" altLang="en-US" b="1" dirty="0" smtClean="0">
                          <a:solidFill>
                            <a:schemeClr val="tx1"/>
                          </a:solidFill>
                        </a:rPr>
                        <a:t>　</a:t>
                      </a:r>
                      <a:r>
                        <a:rPr lang="ja-JP" altLang="en-US" sz="1600" b="1" dirty="0" smtClean="0">
                          <a:solidFill>
                            <a:schemeClr val="tx1"/>
                          </a:solidFill>
                        </a:rPr>
                        <a:t>　●本事業実施により、組織規模の大小を問わず、スタッフの心身両面での健康の維持、すなわ　　　</a:t>
                      </a:r>
                      <a:endParaRPr lang="en-US" altLang="ja-JP" sz="1600" b="1" dirty="0" smtClean="0">
                        <a:solidFill>
                          <a:schemeClr val="tx1"/>
                        </a:solidFill>
                      </a:endParaRPr>
                    </a:p>
                    <a:p>
                      <a:r>
                        <a:rPr lang="ja-JP" altLang="en-US" sz="1600" b="1" dirty="0" smtClean="0">
                          <a:solidFill>
                            <a:schemeClr val="tx1"/>
                          </a:solidFill>
                        </a:rPr>
                        <a:t>　　　ち「健康経営」が首都圏の企業にとって大きな課題であることが判明。</a:t>
                      </a:r>
                      <a:endParaRPr lang="en-US" altLang="ja-JP" sz="1600" b="1" dirty="0" smtClean="0">
                        <a:solidFill>
                          <a:schemeClr val="tx1"/>
                        </a:solidFill>
                      </a:endParaRPr>
                    </a:p>
                    <a:p>
                      <a:r>
                        <a:rPr lang="ja-JP" altLang="en-US" sz="1600" b="1" dirty="0" smtClean="0">
                          <a:solidFill>
                            <a:schemeClr val="tx1"/>
                          </a:solidFill>
                        </a:rPr>
                        <a:t>　　●徳之島伊仙町のような元々健康長寿で、高い地域力を保つ地域に、新たな事業、関係構築の　　　　</a:t>
                      </a:r>
                      <a:endParaRPr lang="en-US" altLang="ja-JP" sz="1600" b="1" dirty="0" smtClean="0">
                        <a:solidFill>
                          <a:schemeClr val="tx1"/>
                        </a:solidFill>
                      </a:endParaRPr>
                    </a:p>
                    <a:p>
                      <a:r>
                        <a:rPr lang="ja-JP" altLang="en-US" sz="1600" b="1" dirty="0" smtClean="0">
                          <a:solidFill>
                            <a:schemeClr val="tx1"/>
                          </a:solidFill>
                        </a:rPr>
                        <a:t>　　　可能性を見出す企業経営者が多々存在。</a:t>
                      </a:r>
                      <a:endParaRPr lang="en-US" altLang="ja-JP" sz="1600" b="1" dirty="0" smtClean="0">
                        <a:solidFill>
                          <a:schemeClr val="tx1"/>
                        </a:solidFill>
                      </a:endParaRPr>
                    </a:p>
                    <a:p>
                      <a:r>
                        <a:rPr lang="ja-JP" altLang="en-US" sz="1600" b="1" dirty="0" smtClean="0">
                          <a:solidFill>
                            <a:schemeClr val="tx1"/>
                          </a:solidFill>
                        </a:rPr>
                        <a:t>　　●進出の暁には地元雇用をしたいというニーズ、勤務中もそれ以外も、地域との交流を望む声</a:t>
                      </a:r>
                      <a:endParaRPr lang="en-US" altLang="ja-JP" sz="1600" b="1" dirty="0" smtClean="0">
                        <a:solidFill>
                          <a:schemeClr val="tx1"/>
                        </a:solidFill>
                      </a:endParaRPr>
                    </a:p>
                    <a:p>
                      <a:r>
                        <a:rPr lang="ja-JP" altLang="en-US" sz="1600" b="1" dirty="0" smtClean="0">
                          <a:solidFill>
                            <a:schemeClr val="tx1"/>
                          </a:solidFill>
                        </a:rPr>
                        <a:t>　　　が多くあり、これは地域にとっても歓迎される姿勢であり、実現可能性が高い。</a:t>
                      </a:r>
                      <a:endParaRPr lang="en-US" altLang="ja-JP" sz="1600" b="1" dirty="0" smtClean="0">
                        <a:solidFill>
                          <a:schemeClr val="tx1"/>
                        </a:solidFill>
                      </a:endParaRPr>
                    </a:p>
                    <a:p>
                      <a:r>
                        <a:rPr lang="ja-JP" altLang="en-US" sz="1600" b="1" dirty="0" smtClean="0">
                          <a:solidFill>
                            <a:schemeClr val="tx1"/>
                          </a:solidFill>
                        </a:rPr>
                        <a:t>　　●伊仙町にある地域課題を、今回ご縁を頂いた各企業の熱意、知恵、技術、そして人的パワー　　　　</a:t>
                      </a:r>
                      <a:endParaRPr lang="en-US" altLang="ja-JP" sz="1600" b="1" dirty="0" smtClean="0">
                        <a:solidFill>
                          <a:schemeClr val="tx1"/>
                        </a:solidFill>
                      </a:endParaRPr>
                    </a:p>
                    <a:p>
                      <a:r>
                        <a:rPr lang="ja-JP" altLang="en-US" sz="1600" b="1" dirty="0" smtClean="0">
                          <a:solidFill>
                            <a:schemeClr val="tx1"/>
                          </a:solidFill>
                        </a:rPr>
                        <a:t>　　　を掛け合わせることで、企業にとっても地域にとっても、これまでにない大きな流れを生み出す　　</a:t>
                      </a:r>
                      <a:endParaRPr lang="en-US" altLang="ja-JP" sz="1600" b="1" dirty="0" smtClean="0">
                        <a:solidFill>
                          <a:schemeClr val="tx1"/>
                        </a:solidFill>
                      </a:endParaRPr>
                    </a:p>
                    <a:p>
                      <a:r>
                        <a:rPr lang="ja-JP" altLang="en-US" sz="1600" b="1" dirty="0" smtClean="0">
                          <a:solidFill>
                            <a:schemeClr val="tx1"/>
                          </a:solidFill>
                        </a:rPr>
                        <a:t>　　　ことが出来る</a:t>
                      </a:r>
                      <a:endParaRPr kumimoji="1" lang="ja-JP" altLang="en-US" dirty="0"/>
                    </a:p>
                  </a:txBody>
                  <a:tcPr/>
                </a:tc>
              </a:tr>
              <a:tr h="3195703">
                <a:tc>
                  <a:txBody>
                    <a:bodyPr/>
                    <a:lstStyle/>
                    <a:p>
                      <a:r>
                        <a:rPr lang="en-US" altLang="ja-JP" b="1" dirty="0" smtClean="0"/>
                        <a:t>【</a:t>
                      </a:r>
                      <a:r>
                        <a:rPr lang="ja-JP" altLang="en-US" b="1" dirty="0" smtClean="0"/>
                        <a:t>今後の対応方針</a:t>
                      </a:r>
                      <a:r>
                        <a:rPr lang="en-US" altLang="ja-JP" b="1" dirty="0" smtClean="0"/>
                        <a:t>】</a:t>
                      </a:r>
                    </a:p>
                    <a:p>
                      <a:r>
                        <a:rPr lang="en-US" altLang="ja-JP" sz="1600" dirty="0" smtClean="0"/>
                        <a:t>     </a:t>
                      </a:r>
                      <a:r>
                        <a:rPr lang="ja-JP" altLang="en-US" sz="1600" b="1" dirty="0" smtClean="0"/>
                        <a:t>１　今後も町単独で「お試しサテライトオフィス事業」を継続。ニーズ調査を踏まえ、町内に</a:t>
                      </a:r>
                      <a:r>
                        <a:rPr lang="ja-JP" altLang="ja-JP" sz="1600" b="1" dirty="0" smtClean="0"/>
                        <a:t>コワー</a:t>
                      </a:r>
                      <a:endParaRPr lang="en-US" altLang="ja-JP" sz="1600" b="1" dirty="0" smtClean="0"/>
                    </a:p>
                    <a:p>
                      <a:r>
                        <a:rPr lang="ja-JP" altLang="en-US" sz="1600" b="1" dirty="0" smtClean="0"/>
                        <a:t>　　　　</a:t>
                      </a:r>
                      <a:r>
                        <a:rPr lang="ja-JP" altLang="ja-JP" sz="1600" b="1" dirty="0" smtClean="0"/>
                        <a:t>キングスペース</a:t>
                      </a:r>
                      <a:r>
                        <a:rPr lang="ja-JP" altLang="en-US" sz="1600" b="1" dirty="0" smtClean="0"/>
                        <a:t>・シェアオフィス</a:t>
                      </a:r>
                      <a:r>
                        <a:rPr lang="ja-JP" altLang="ja-JP" sz="1600" b="1" dirty="0" smtClean="0"/>
                        <a:t>を整備</a:t>
                      </a:r>
                      <a:r>
                        <a:rPr lang="ja-JP" altLang="en-US" sz="1600" b="1" dirty="0" smtClean="0"/>
                        <a:t>。その際、</a:t>
                      </a:r>
                      <a:r>
                        <a:rPr lang="ja-JP" altLang="ja-JP" sz="1600" b="1" dirty="0" smtClean="0"/>
                        <a:t>サテライトオフィス参加企業と提携</a:t>
                      </a:r>
                      <a:r>
                        <a:rPr lang="ja-JP" altLang="en-US" sz="1600" b="1" dirty="0" smtClean="0"/>
                        <a:t>し建設、運　　</a:t>
                      </a:r>
                      <a:endParaRPr lang="en-US" altLang="ja-JP" sz="1600" b="1" dirty="0" smtClean="0"/>
                    </a:p>
                    <a:p>
                      <a:r>
                        <a:rPr lang="ja-JP" altLang="en-US" sz="1600" b="1" dirty="0" smtClean="0"/>
                        <a:t>　　　　営を含めてジョイントで事業を進める</a:t>
                      </a:r>
                      <a:r>
                        <a:rPr lang="ja-JP" altLang="ja-JP" sz="1600" b="1" dirty="0" smtClean="0"/>
                        <a:t>。　</a:t>
                      </a:r>
                    </a:p>
                    <a:p>
                      <a:r>
                        <a:rPr lang="en-US" altLang="ja-JP" sz="1600" b="1" dirty="0" smtClean="0"/>
                        <a:t>   </a:t>
                      </a:r>
                      <a:r>
                        <a:rPr lang="ja-JP" altLang="en-US" sz="1600" b="1" dirty="0" smtClean="0"/>
                        <a:t>  ２　オフィス開設時のイニシャルコストや維持費抑制のため、本事業の継続的</a:t>
                      </a:r>
                      <a:r>
                        <a:rPr lang="ja-JP" altLang="ja-JP" sz="1600" b="1" dirty="0" smtClean="0"/>
                        <a:t>財政支援</a:t>
                      </a:r>
                      <a:r>
                        <a:rPr lang="ja-JP" altLang="en-US" sz="1600" b="1" dirty="0" smtClean="0"/>
                        <a:t>も含め、</a:t>
                      </a:r>
                      <a:endParaRPr lang="en-US" altLang="ja-JP" sz="1600" b="1" dirty="0" smtClean="0"/>
                    </a:p>
                    <a:p>
                      <a:r>
                        <a:rPr lang="ja-JP" altLang="en-US" sz="1600" b="1" dirty="0" smtClean="0"/>
                        <a:t>　　　　進出 企業向け税制優遇制度など、地元からのインセンティブを検討。</a:t>
                      </a:r>
                      <a:endParaRPr lang="ja-JP" altLang="ja-JP" sz="1600" b="1" dirty="0" smtClean="0"/>
                    </a:p>
                    <a:p>
                      <a:r>
                        <a:rPr lang="ja-JP" altLang="en-US" sz="1600" b="1" dirty="0" smtClean="0"/>
                        <a:t>　  ３　進出企業のスタッフ滞在施設創出のため、現状ある空き家バンク、空き家改修事業、さらに宿</a:t>
                      </a:r>
                      <a:endParaRPr lang="en-US" altLang="ja-JP" sz="1600" b="1" dirty="0" smtClean="0"/>
                    </a:p>
                    <a:p>
                      <a:r>
                        <a:rPr lang="ja-JP" altLang="en-US" sz="1600" b="1" dirty="0" smtClean="0"/>
                        <a:t>　　　　泊施設創出事業を展開する。</a:t>
                      </a:r>
                      <a:endParaRPr lang="en-US" altLang="ja-JP" sz="1600" b="1" dirty="0" smtClean="0"/>
                    </a:p>
                    <a:p>
                      <a:r>
                        <a:rPr lang="en-US" altLang="ja-JP" sz="1600" b="1" dirty="0" smtClean="0"/>
                        <a:t>  </a:t>
                      </a:r>
                      <a:r>
                        <a:rPr lang="ja-JP" altLang="en-US" sz="1600" b="1" dirty="0" smtClean="0"/>
                        <a:t>　４　伊仙町が目指す「生涯活躍のまちづくり」の中で、生涯学習センター創設や観光客向け滞在</a:t>
                      </a:r>
                      <a:endParaRPr lang="en-US" altLang="ja-JP" sz="1600" b="1" dirty="0" smtClean="0"/>
                    </a:p>
                    <a:p>
                      <a:r>
                        <a:rPr lang="ja-JP" altLang="en-US" sz="1600" b="1" dirty="0" smtClean="0"/>
                        <a:t>　　　　施設創出、長寿食材を生かした商品作りや学習支援のための体制作りなど、本事業での企</a:t>
                      </a:r>
                      <a:endParaRPr lang="en-US" altLang="ja-JP" sz="1600" b="1" dirty="0" smtClean="0"/>
                    </a:p>
                    <a:p>
                      <a:r>
                        <a:rPr lang="ja-JP" altLang="en-US" sz="1600" b="1" dirty="0" smtClean="0"/>
                        <a:t>　　　　業との関係を軸に更に展開しつつあるまちづくりの推進力として、各企業との関係構築、共同</a:t>
                      </a:r>
                      <a:endParaRPr lang="en-US" altLang="ja-JP" sz="1600" b="1" dirty="0" smtClean="0"/>
                    </a:p>
                    <a:p>
                      <a:r>
                        <a:rPr lang="ja-JP" altLang="en-US" sz="1600" b="1" dirty="0" smtClean="0"/>
                        <a:t>　　　　事業を進めていく。</a:t>
                      </a:r>
                      <a:endParaRPr lang="ja-JP" altLang="ja-JP" sz="1600" b="1" dirty="0" smtClean="0"/>
                    </a:p>
                    <a:p>
                      <a:r>
                        <a:rPr lang="en-US" altLang="ja-JP" sz="1600" b="1" dirty="0" smtClean="0"/>
                        <a:t>    </a:t>
                      </a:r>
                      <a:endParaRPr lang="ja-JP" altLang="ja-JP" sz="1600" b="1" dirty="0" smtClean="0"/>
                    </a:p>
                  </a:txBody>
                  <a:tcPr/>
                </a:tc>
              </a:tr>
            </a:tbl>
          </a:graphicData>
        </a:graphic>
      </p:graphicFrame>
    </p:spTree>
    <p:extLst>
      <p:ext uri="{BB962C8B-B14F-4D97-AF65-F5344CB8AC3E}">
        <p14:creationId xmlns:p14="http://schemas.microsoft.com/office/powerpoint/2010/main" val="3974267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TotalTime>
  <Words>345</Words>
  <Application>Microsoft Office PowerPoint</Application>
  <PresentationFormat>ユーザー設定</PresentationFormat>
  <Paragraphs>274</Paragraphs>
  <Slides>9</Slides>
  <Notes>9</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9</vt:i4>
      </vt:variant>
    </vt:vector>
  </HeadingPairs>
  <TitlesOfParts>
    <vt:vector size="16" baseType="lpstr">
      <vt:lpstr>HGS創英角ｺﾞｼｯｸUB</vt:lpstr>
      <vt:lpstr>ＭＳ Ｐゴシック</vt:lpstr>
      <vt:lpstr>游明朝</vt:lpstr>
      <vt:lpstr>Arial</vt:lpstr>
      <vt:lpstr>Calibri</vt:lpstr>
      <vt:lpstr>Times New Roman</vt:lpstr>
      <vt:lpstr>Office ​​テーマ</vt:lpstr>
      <vt:lpstr>お試しサテライトオフィス事業 長寿と子宝のまちでサテライトオフィス事業概要</vt:lpstr>
      <vt:lpstr>事業の目的・実施方針</vt:lpstr>
      <vt:lpstr>お試し勤務地一覧</vt:lpstr>
      <vt:lpstr>お試し勤務の誘引のための取組内容</vt:lpstr>
      <vt:lpstr>お試し勤務等の実績</vt:lpstr>
      <vt:lpstr>その他本事業で実施した取組内容</vt:lpstr>
      <vt:lpstr> 成果概要 </vt:lpstr>
      <vt:lpstr>成果の総括と今後の方針（アンケート結果）</vt:lpstr>
      <vt:lpstr>PowerPoint プレゼンテーション</vt:lpstr>
    </vt:vector>
  </TitlesOfParts>
  <Company>総務省</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「十勝地域機械製品開発ツール整備普及事業」</dc:title>
  <dc:creator>総務省</dc:creator>
  <cp:lastModifiedBy>企画課18</cp:lastModifiedBy>
  <cp:revision>250</cp:revision>
  <cp:lastPrinted>2018-03-07T03:16:06Z</cp:lastPrinted>
  <dcterms:created xsi:type="dcterms:W3CDTF">2014-07-03T02:38:55Z</dcterms:created>
  <dcterms:modified xsi:type="dcterms:W3CDTF">2018-03-07T04:20:26Z</dcterms:modified>
</cp:coreProperties>
</file>